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7"/>
  </p:notesMasterIdLst>
  <p:sldIdLst>
    <p:sldId id="2147376943" r:id="rId5"/>
    <p:sldId id="609" r:id="rId6"/>
    <p:sldId id="2147376982" r:id="rId7"/>
    <p:sldId id="774" r:id="rId8"/>
    <p:sldId id="772" r:id="rId9"/>
    <p:sldId id="2147376951" r:id="rId10"/>
    <p:sldId id="2147377007" r:id="rId11"/>
    <p:sldId id="2147377008" r:id="rId12"/>
    <p:sldId id="2147377004" r:id="rId13"/>
    <p:sldId id="2147377005" r:id="rId14"/>
    <p:sldId id="2147377010" r:id="rId15"/>
    <p:sldId id="298" r:id="rId16"/>
  </p:sldIdLst>
  <p:sldSz cx="24384000" cy="13716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B3ADCA2-0395-BE59-8137-9915BE39A91E}" name="Pavel Vágner" initials="PV" userId="2d3e1a5917610ef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404"/>
    <a:srgbClr val="FF9900"/>
    <a:srgbClr val="0064C8"/>
    <a:srgbClr val="EF63DE"/>
    <a:srgbClr val="D4ECBA"/>
    <a:srgbClr val="C00000"/>
    <a:srgbClr val="00B050"/>
    <a:srgbClr val="45A2FF"/>
    <a:srgbClr val="3484D3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28575" cmpd="sng">
              <a:solidFill>
                <a:schemeClr val="lt1"/>
              </a:solidFill>
            </a:ln>
          </a:left>
          <a:right>
            <a:ln w="28575" cmpd="sng">
              <a:solidFill>
                <a:schemeClr val="lt1"/>
              </a:solidFill>
            </a:ln>
          </a:right>
          <a:top>
            <a:ln w="28575" cmpd="sng">
              <a:solidFill>
                <a:schemeClr val="lt1"/>
              </a:solidFill>
            </a:ln>
          </a:top>
          <a:bottom>
            <a:ln w="28575" cmpd="sng">
              <a:solidFill>
                <a:schemeClr val="lt1"/>
              </a:solidFill>
            </a:ln>
          </a:bottom>
          <a:insideH>
            <a:ln w="28575" cmpd="sng">
              <a:solidFill>
                <a:schemeClr val="lt1"/>
              </a:solidFill>
            </a:ln>
          </a:insideH>
          <a:insideV>
            <a:ln w="28575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28575" cmpd="sng">
              <a:solidFill>
                <a:schemeClr val="lt1"/>
              </a:solidFill>
            </a:ln>
          </a:left>
          <a:right>
            <a:ln w="28575" cmpd="sng">
              <a:solidFill>
                <a:schemeClr val="lt1"/>
              </a:solidFill>
            </a:ln>
          </a:right>
          <a:top>
            <a:ln w="28575" cmpd="sng">
              <a:solidFill>
                <a:schemeClr val="lt1"/>
              </a:solidFill>
            </a:ln>
          </a:top>
          <a:bottom>
            <a:ln w="28575" cmpd="sng">
              <a:solidFill>
                <a:schemeClr val="lt1"/>
              </a:solidFill>
            </a:ln>
          </a:bottom>
          <a:insideH>
            <a:ln w="28575" cmpd="sng">
              <a:solidFill>
                <a:schemeClr val="lt1"/>
              </a:solidFill>
            </a:ln>
          </a:insideH>
          <a:insideV>
            <a:ln w="28575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ABCD-B048-85BDC9FD1C3A}" styleName="Tabulka ČEPS">
    <a:wholeTbl>
      <a:tcTxStyle>
        <a:fontRef idx="minor">
          <a:prstClr val="black"/>
        </a:fontRef>
        <a:schemeClr val="dk2"/>
      </a:tcTxStyle>
      <a:tcStyle>
        <a:tcBdr>
          <a:left>
            <a:ln w="28575" cmpd="sng">
              <a:solidFill>
                <a:schemeClr val="accent1"/>
              </a:solidFill>
            </a:ln>
          </a:left>
          <a:right>
            <a:ln w="28575" cmpd="sng">
              <a:solidFill>
                <a:schemeClr val="accent1"/>
              </a:solidFill>
            </a:ln>
          </a:right>
          <a:top>
            <a:ln w="28575" cmpd="sng">
              <a:solidFill>
                <a:schemeClr val="accent1"/>
              </a:solidFill>
            </a:ln>
          </a:top>
          <a:bottom>
            <a:ln w="28575" cmpd="sng">
              <a:solidFill>
                <a:schemeClr val="accent1"/>
              </a:solidFill>
            </a:ln>
          </a:bottom>
          <a:insideH>
            <a:ln w="28575" cmpd="sng">
              <a:solidFill>
                <a:schemeClr val="accent1"/>
              </a:solidFill>
            </a:ln>
          </a:insideH>
          <a:insideV>
            <a:ln w="28575" cmpd="sng">
              <a:solidFill>
                <a:schemeClr val="accent1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FFFFFF"/>
          </a:solidFill>
        </a:fill>
      </a:tcStyle>
    </a:band1H>
    <a:band2H>
      <a:tcStyle>
        <a:tcBdr/>
        <a:fill>
          <a:solidFill>
            <a:srgbClr val="E0F1F8"/>
          </a:solidFill>
        </a:fill>
      </a:tcStyle>
    </a:band2H>
    <a:band1V>
      <a:tcStyle>
        <a:tcBdr/>
        <a:fill>
          <a:solidFill>
            <a:srgbClr val="E0F1F8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2"/>
      </a:tcTxStyle>
      <a:tcStyle>
        <a:tcBdr/>
        <a:fill>
          <a:solidFill>
            <a:srgbClr val="E0F1F8"/>
          </a:solidFill>
        </a:fill>
      </a:tcStyle>
    </a:lastCol>
    <a:firstCol>
      <a:tcTxStyle b="on">
        <a:fontRef idx="minor">
          <a:prstClr val="black"/>
        </a:fontRef>
        <a:schemeClr val="dk2"/>
      </a:tcTxStyle>
      <a:tcStyle>
        <a:tcBdr/>
        <a:fill>
          <a:solidFill>
            <a:srgbClr val="E0F1F8"/>
          </a:solidFill>
        </a:fill>
      </a:tcStyle>
    </a:firstCol>
    <a:lastRow>
      <a:tcTxStyle b="on">
        <a:fontRef idx="minor">
          <a:prstClr val="black"/>
        </a:fontRef>
        <a:schemeClr val="dk2"/>
      </a:tcTxStyle>
      <a:tcStyle>
        <a:tcBdr>
          <a:top>
            <a:ln w="28575" cmpd="sng">
              <a:solidFill>
                <a:schemeClr val="dk2"/>
              </a:solidFill>
            </a:ln>
          </a:top>
        </a:tcBdr>
        <a:fill>
          <a:solidFill>
            <a:srgbClr val="E0F1F8"/>
          </a:solidFill>
        </a:fill>
      </a:tcStyle>
    </a:lastRow>
    <a:firstRow>
      <a:tcTxStyle b="on">
        <a:fontRef idx="minor">
          <a:prstClr val="black"/>
        </a:fontRef>
        <a:schemeClr val="accent1"/>
      </a:tcTxStyle>
      <a:tcStyle>
        <a:tcBdr>
          <a:bottom>
            <a:ln w="28575" cmpd="sng">
              <a:solidFill>
                <a:schemeClr val="accent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07" autoAdjust="0"/>
  </p:normalViewPr>
  <p:slideViewPr>
    <p:cSldViewPr snapToGrid="0">
      <p:cViewPr varScale="1">
        <p:scale>
          <a:sx n="38" d="100"/>
          <a:sy n="38" d="100"/>
        </p:scale>
        <p:origin x="72" y="48"/>
      </p:cViewPr>
      <p:guideLst>
        <p:guide orient="horz" pos="4320"/>
        <p:guide pos="76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360" b="0" i="0" u="none" strike="noStrike" kern="1200" spc="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Spotřeba ČR - Dekarbonizační scénář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0" i="0" u="none" strike="noStrike" kern="1200" spc="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ZK!$C$39</c:f>
              <c:strCache>
                <c:ptCount val="1"/>
                <c:pt idx="0">
                  <c:v>Základní TNS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cat>
            <c:numRef>
              <c:f>ZK!$D$38:$AF$38</c:f>
              <c:numCache>
                <c:formatCode>General</c:formatCode>
                <c:ptCount val="2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  <c:pt idx="20">
                  <c:v>2042</c:v>
                </c:pt>
                <c:pt idx="21">
                  <c:v>2043</c:v>
                </c:pt>
                <c:pt idx="22">
                  <c:v>2044</c:v>
                </c:pt>
                <c:pt idx="23">
                  <c:v>2045</c:v>
                </c:pt>
                <c:pt idx="24">
                  <c:v>2046</c:v>
                </c:pt>
                <c:pt idx="25">
                  <c:v>2047</c:v>
                </c:pt>
                <c:pt idx="26">
                  <c:v>2048</c:v>
                </c:pt>
                <c:pt idx="27">
                  <c:v>2049</c:v>
                </c:pt>
                <c:pt idx="28">
                  <c:v>2050</c:v>
                </c:pt>
              </c:numCache>
            </c:numRef>
          </c:cat>
          <c:val>
            <c:numRef>
              <c:f>ZK!$D$71:$AF$71</c:f>
              <c:numCache>
                <c:formatCode>#,##0</c:formatCode>
                <c:ptCount val="29"/>
                <c:pt idx="0">
                  <c:v>60362.510529855543</c:v>
                </c:pt>
                <c:pt idx="1">
                  <c:v>61496.425251119996</c:v>
                </c:pt>
                <c:pt idx="2">
                  <c:v>63108.412608298626</c:v>
                </c:pt>
                <c:pt idx="3">
                  <c:v>64413.99892917426</c:v>
                </c:pt>
                <c:pt idx="4">
                  <c:v>67862.14211778919</c:v>
                </c:pt>
                <c:pt idx="5">
                  <c:v>69079.061965141067</c:v>
                </c:pt>
                <c:pt idx="6">
                  <c:v>70259.488262454368</c:v>
                </c:pt>
                <c:pt idx="7">
                  <c:v>71406.450811363931</c:v>
                </c:pt>
                <c:pt idx="8">
                  <c:v>72521.463173357959</c:v>
                </c:pt>
                <c:pt idx="9">
                  <c:v>73577.066477696761</c:v>
                </c:pt>
                <c:pt idx="10">
                  <c:v>74588.979761994851</c:v>
                </c:pt>
                <c:pt idx="11">
                  <c:v>75557.304525893327</c:v>
                </c:pt>
                <c:pt idx="12">
                  <c:v>76482.138389434491</c:v>
                </c:pt>
                <c:pt idx="13">
                  <c:v>77363.583640600162</c:v>
                </c:pt>
                <c:pt idx="14">
                  <c:v>78201.755789850504</c:v>
                </c:pt>
                <c:pt idx="15">
                  <c:v>78996.792164462822</c:v>
                </c:pt>
                <c:pt idx="16">
                  <c:v>79748.860566431656</c:v>
                </c:pt>
                <c:pt idx="17">
                  <c:v>80458.168008059758</c:v>
                </c:pt>
                <c:pt idx="18">
                  <c:v>81124.969553054543</c:v>
                </c:pt>
                <c:pt idx="19">
                  <c:v>81749.577277952762</c:v>
                </c:pt>
                <c:pt idx="20">
                  <c:v>82332.369384229853</c:v>
                </c:pt>
                <c:pt idx="21">
                  <c:v>82873.799439039707</c:v>
                </c:pt>
                <c:pt idx="22">
                  <c:v>83374.405800405075</c:v>
                </c:pt>
                <c:pt idx="23">
                  <c:v>83834.821218881218</c:v>
                </c:pt>
                <c:pt idx="24">
                  <c:v>84260.824517287023</c:v>
                </c:pt>
                <c:pt idx="25">
                  <c:v>84644.434345644375</c:v>
                </c:pt>
                <c:pt idx="26">
                  <c:v>84986.116381184518</c:v>
                </c:pt>
                <c:pt idx="27">
                  <c:v>85286.410661190137</c:v>
                </c:pt>
                <c:pt idx="28">
                  <c:v>85545.93605414289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09-4002-8893-05092BDF6270}"/>
            </c:ext>
          </c:extLst>
        </c:ser>
        <c:ser>
          <c:idx val="1"/>
          <c:order val="1"/>
          <c:tx>
            <c:strRef>
              <c:f>ZK!$C$40</c:f>
              <c:strCache>
                <c:ptCount val="1"/>
                <c:pt idx="0">
                  <c:v>Spotřeba TČ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numRef>
              <c:f>ZK!$D$38:$AF$38</c:f>
              <c:numCache>
                <c:formatCode>General</c:formatCode>
                <c:ptCount val="2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  <c:pt idx="20">
                  <c:v>2042</c:v>
                </c:pt>
                <c:pt idx="21">
                  <c:v>2043</c:v>
                </c:pt>
                <c:pt idx="22">
                  <c:v>2044</c:v>
                </c:pt>
                <c:pt idx="23">
                  <c:v>2045</c:v>
                </c:pt>
                <c:pt idx="24">
                  <c:v>2046</c:v>
                </c:pt>
                <c:pt idx="25">
                  <c:v>2047</c:v>
                </c:pt>
                <c:pt idx="26">
                  <c:v>2048</c:v>
                </c:pt>
                <c:pt idx="27">
                  <c:v>2049</c:v>
                </c:pt>
                <c:pt idx="28">
                  <c:v>2050</c:v>
                </c:pt>
              </c:numCache>
            </c:numRef>
          </c:cat>
          <c:val>
            <c:numRef>
              <c:f>ZK!$D$72:$AF$72</c:f>
              <c:numCache>
                <c:formatCode>#,##0</c:formatCode>
                <c:ptCount val="29"/>
                <c:pt idx="0">
                  <c:v>2324.5008404860691</c:v>
                </c:pt>
                <c:pt idx="1">
                  <c:v>2795.3240242153393</c:v>
                </c:pt>
                <c:pt idx="2">
                  <c:v>3306.664945010813</c:v>
                </c:pt>
                <c:pt idx="3">
                  <c:v>3844.4986474495458</c:v>
                </c:pt>
                <c:pt idx="4">
                  <c:v>4405.1485676130633</c:v>
                </c:pt>
                <c:pt idx="5">
                  <c:v>4985.1009366290446</c:v>
                </c:pt>
                <c:pt idx="6">
                  <c:v>5580.9891712184399</c:v>
                </c:pt>
                <c:pt idx="7">
                  <c:v>6189.579690636956</c:v>
                </c:pt>
                <c:pt idx="8">
                  <c:v>6807.7551568439894</c:v>
                </c:pt>
                <c:pt idx="9">
                  <c:v>7432.5121287598186</c:v>
                </c:pt>
                <c:pt idx="10">
                  <c:v>8060.9615207138049</c:v>
                </c:pt>
                <c:pt idx="11">
                  <c:v>8690.3137316891443</c:v>
                </c:pt>
                <c:pt idx="12">
                  <c:v>9317.853037737068</c:v>
                </c:pt>
                <c:pt idx="13">
                  <c:v>9940.9035832686477</c:v>
                </c:pt>
                <c:pt idx="14">
                  <c:v>10556.789807733103</c:v>
                </c:pt>
                <c:pt idx="15">
                  <c:v>11162.785682474692</c:v>
                </c:pt>
                <c:pt idx="16">
                  <c:v>11756.070670538995</c:v>
                </c:pt>
                <c:pt idx="17">
                  <c:v>12333.701507953198</c:v>
                </c:pt>
                <c:pt idx="18">
                  <c:v>12892.605112768155</c:v>
                </c:pt>
                <c:pt idx="19">
                  <c:v>13429.590114601293</c:v>
                </c:pt>
                <c:pt idx="20">
                  <c:v>13941.3680480475</c:v>
                </c:pt>
                <c:pt idx="21">
                  <c:v>14424.567512975516</c:v>
                </c:pt>
                <c:pt idx="22">
                  <c:v>14875.732145782737</c:v>
                </c:pt>
                <c:pt idx="23">
                  <c:v>15291.322893553663</c:v>
                </c:pt>
                <c:pt idx="24">
                  <c:v>15667.718530873337</c:v>
                </c:pt>
                <c:pt idx="25">
                  <c:v>16001.228863166396</c:v>
                </c:pt>
                <c:pt idx="26">
                  <c:v>16288.107366152784</c:v>
                </c:pt>
                <c:pt idx="27">
                  <c:v>16524.574489966752</c:v>
                </c:pt>
                <c:pt idx="28">
                  <c:v>16706.856737277991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09-4002-8893-05092BDF6270}"/>
            </c:ext>
          </c:extLst>
        </c:ser>
        <c:ser>
          <c:idx val="2"/>
          <c:order val="2"/>
          <c:tx>
            <c:strRef>
              <c:f>ZK!$C$41</c:f>
              <c:strCache>
                <c:ptCount val="1"/>
                <c:pt idx="0">
                  <c:v>Spotřeba EM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numRef>
              <c:f>ZK!$D$38:$AF$38</c:f>
              <c:numCache>
                <c:formatCode>General</c:formatCode>
                <c:ptCount val="2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  <c:pt idx="20">
                  <c:v>2042</c:v>
                </c:pt>
                <c:pt idx="21">
                  <c:v>2043</c:v>
                </c:pt>
                <c:pt idx="22">
                  <c:v>2044</c:v>
                </c:pt>
                <c:pt idx="23">
                  <c:v>2045</c:v>
                </c:pt>
                <c:pt idx="24">
                  <c:v>2046</c:v>
                </c:pt>
                <c:pt idx="25">
                  <c:v>2047</c:v>
                </c:pt>
                <c:pt idx="26">
                  <c:v>2048</c:v>
                </c:pt>
                <c:pt idx="27">
                  <c:v>2049</c:v>
                </c:pt>
                <c:pt idx="28">
                  <c:v>2050</c:v>
                </c:pt>
              </c:numCache>
            </c:numRef>
          </c:cat>
          <c:val>
            <c:numRef>
              <c:f>ZK!$D$73:$AF$73</c:f>
              <c:numCache>
                <c:formatCode>#,##0</c:formatCode>
                <c:ptCount val="29"/>
                <c:pt idx="0">
                  <c:v>34.271323538091387</c:v>
                </c:pt>
                <c:pt idx="1">
                  <c:v>149.46687693176986</c:v>
                </c:pt>
                <c:pt idx="2">
                  <c:v>309.86004021756236</c:v>
                </c:pt>
                <c:pt idx="3">
                  <c:v>511.23602524876065</c:v>
                </c:pt>
                <c:pt idx="4">
                  <c:v>750.97794008067251</c:v>
                </c:pt>
                <c:pt idx="5">
                  <c:v>1028.1134910571986</c:v>
                </c:pt>
                <c:pt idx="6">
                  <c:v>1343.6173261919043</c:v>
                </c:pt>
                <c:pt idx="7">
                  <c:v>1700.5967705837595</c:v>
                </c:pt>
                <c:pt idx="8">
                  <c:v>2103.8344937945085</c:v>
                </c:pt>
                <c:pt idx="9">
                  <c:v>2559.433593011986</c:v>
                </c:pt>
                <c:pt idx="10">
                  <c:v>3077.4356028208185</c:v>
                </c:pt>
                <c:pt idx="11">
                  <c:v>3658.8293183154969</c:v>
                </c:pt>
                <c:pt idx="12">
                  <c:v>4314.5456551690313</c:v>
                </c:pt>
                <c:pt idx="13">
                  <c:v>5059.3559865714551</c:v>
                </c:pt>
                <c:pt idx="14">
                  <c:v>5802.5441304821634</c:v>
                </c:pt>
                <c:pt idx="15">
                  <c:v>6540.0021491368079</c:v>
                </c:pt>
                <c:pt idx="16">
                  <c:v>7267.4775746249425</c:v>
                </c:pt>
                <c:pt idx="17">
                  <c:v>7980.3307411751293</c:v>
                </c:pt>
                <c:pt idx="18">
                  <c:v>8673.3433937861828</c:v>
                </c:pt>
                <c:pt idx="19">
                  <c:v>9340.5653927466428</c:v>
                </c:pt>
                <c:pt idx="20">
                  <c:v>9974.8465791410727</c:v>
                </c:pt>
                <c:pt idx="21">
                  <c:v>10568.891987837253</c:v>
                </c:pt>
                <c:pt idx="22">
                  <c:v>11114.101455469186</c:v>
                </c:pt>
                <c:pt idx="23">
                  <c:v>11600.107042139916</c:v>
                </c:pt>
                <c:pt idx="24">
                  <c:v>12026.71949613194</c:v>
                </c:pt>
                <c:pt idx="25">
                  <c:v>12394.239280612755</c:v>
                </c:pt>
                <c:pt idx="26">
                  <c:v>12703.544419221644</c:v>
                </c:pt>
                <c:pt idx="27">
                  <c:v>12985.631771225788</c:v>
                </c:pt>
                <c:pt idx="28">
                  <c:v>13211.647902415316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09-4002-8893-05092BDF6270}"/>
            </c:ext>
          </c:extLst>
        </c:ser>
        <c:ser>
          <c:idx val="3"/>
          <c:order val="3"/>
          <c:tx>
            <c:strRef>
              <c:f>ZK!$C$43</c:f>
              <c:strCache>
                <c:ptCount val="1"/>
                <c:pt idx="0">
                  <c:v>Ztráty v sítích PS a DS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numRef>
              <c:f>ZK!$D$38:$AF$38</c:f>
              <c:numCache>
                <c:formatCode>General</c:formatCode>
                <c:ptCount val="2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  <c:pt idx="20">
                  <c:v>2042</c:v>
                </c:pt>
                <c:pt idx="21">
                  <c:v>2043</c:v>
                </c:pt>
                <c:pt idx="22">
                  <c:v>2044</c:v>
                </c:pt>
                <c:pt idx="23">
                  <c:v>2045</c:v>
                </c:pt>
                <c:pt idx="24">
                  <c:v>2046</c:v>
                </c:pt>
                <c:pt idx="25">
                  <c:v>2047</c:v>
                </c:pt>
                <c:pt idx="26">
                  <c:v>2048</c:v>
                </c:pt>
                <c:pt idx="27">
                  <c:v>2049</c:v>
                </c:pt>
                <c:pt idx="28">
                  <c:v>2050</c:v>
                </c:pt>
              </c:numCache>
            </c:numRef>
          </c:cat>
          <c:val>
            <c:numRef>
              <c:f>ZK!$D$75:$AF$75</c:f>
              <c:numCache>
                <c:formatCode>#,##0</c:formatCode>
                <c:ptCount val="29"/>
                <c:pt idx="0">
                  <c:v>3763.2769616327823</c:v>
                </c:pt>
                <c:pt idx="1">
                  <c:v>3866.4729691360262</c:v>
                </c:pt>
                <c:pt idx="2">
                  <c:v>4003.4962556116202</c:v>
                </c:pt>
                <c:pt idx="3">
                  <c:v>4126.1840161123537</c:v>
                </c:pt>
                <c:pt idx="4">
                  <c:v>4381.0961175289758</c:v>
                </c:pt>
                <c:pt idx="5">
                  <c:v>4505.5365835696384</c:v>
                </c:pt>
                <c:pt idx="6">
                  <c:v>4631.0456855918819</c:v>
                </c:pt>
                <c:pt idx="7">
                  <c:v>4757.7976363550779</c:v>
                </c:pt>
                <c:pt idx="8">
                  <c:v>4885.9831694397872</c:v>
                </c:pt>
                <c:pt idx="9">
                  <c:v>5014.1407319681139</c:v>
                </c:pt>
                <c:pt idx="10">
                  <c:v>5143.6426131317676</c:v>
                </c:pt>
                <c:pt idx="11">
                  <c:v>5274.3868545538789</c:v>
                </c:pt>
                <c:pt idx="12">
                  <c:v>5406.8722249404345</c:v>
                </c:pt>
                <c:pt idx="13">
                  <c:v>5541.8305926264156</c:v>
                </c:pt>
                <c:pt idx="14">
                  <c:v>5673.6653836839459</c:v>
                </c:pt>
                <c:pt idx="15">
                  <c:v>5801.974799764459</c:v>
                </c:pt>
                <c:pt idx="16">
                  <c:v>5926.3445286957349</c:v>
                </c:pt>
                <c:pt idx="17">
                  <c:v>6046.3320154312851</c:v>
                </c:pt>
                <c:pt idx="18">
                  <c:v>6161.4550835765331</c:v>
                </c:pt>
                <c:pt idx="19">
                  <c:v>6271.1839671180414</c:v>
                </c:pt>
                <c:pt idx="20">
                  <c:v>6374.9150406851049</c:v>
                </c:pt>
                <c:pt idx="21">
                  <c:v>6472.0355363911485</c:v>
                </c:pt>
                <c:pt idx="22">
                  <c:v>6561.8543640994194</c:v>
                </c:pt>
                <c:pt idx="23">
                  <c:v>6643.5750692744878</c:v>
                </c:pt>
                <c:pt idx="24">
                  <c:v>6717.3157526575378</c:v>
                </c:pt>
                <c:pt idx="25">
                  <c:v>6782.394149365412</c:v>
                </c:pt>
                <c:pt idx="26">
                  <c:v>6838.6660899935359</c:v>
                </c:pt>
                <c:pt idx="27">
                  <c:v>6887.7970153429605</c:v>
                </c:pt>
                <c:pt idx="28">
                  <c:v>6927.8664416301717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09-4002-8893-05092BDF6270}"/>
            </c:ext>
          </c:extLst>
        </c:ser>
        <c:ser>
          <c:idx val="5"/>
          <c:order val="4"/>
          <c:tx>
            <c:strRef>
              <c:f>ZK!$C$44</c:f>
              <c:strCache>
                <c:ptCount val="1"/>
                <c:pt idx="0">
                  <c:v>Spotřeba prosumerů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  <a:effectLst/>
          </c:spPr>
          <c:cat>
            <c:numRef>
              <c:f>ZK!$D$38:$AF$38</c:f>
              <c:numCache>
                <c:formatCode>General</c:formatCode>
                <c:ptCount val="2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  <c:pt idx="20">
                  <c:v>2042</c:v>
                </c:pt>
                <c:pt idx="21">
                  <c:v>2043</c:v>
                </c:pt>
                <c:pt idx="22">
                  <c:v>2044</c:v>
                </c:pt>
                <c:pt idx="23">
                  <c:v>2045</c:v>
                </c:pt>
                <c:pt idx="24">
                  <c:v>2046</c:v>
                </c:pt>
                <c:pt idx="25">
                  <c:v>2047</c:v>
                </c:pt>
                <c:pt idx="26">
                  <c:v>2048</c:v>
                </c:pt>
                <c:pt idx="27">
                  <c:v>2049</c:v>
                </c:pt>
                <c:pt idx="28">
                  <c:v>2050</c:v>
                </c:pt>
              </c:numCache>
            </c:numRef>
          </c:cat>
          <c:val>
            <c:numRef>
              <c:f>ZK!$D$76:$AF$76</c:f>
              <c:numCache>
                <c:formatCode>#,##0</c:formatCode>
                <c:ptCount val="29"/>
                <c:pt idx="0">
                  <c:v>168</c:v>
                </c:pt>
                <c:pt idx="1">
                  <c:v>260.65054698004491</c:v>
                </c:pt>
                <c:pt idx="2">
                  <c:v>386.64598473158208</c:v>
                </c:pt>
                <c:pt idx="3">
                  <c:v>530.04377473300417</c:v>
                </c:pt>
                <c:pt idx="4">
                  <c:v>683.25274236817665</c:v>
                </c:pt>
                <c:pt idx="5">
                  <c:v>839.42752573484699</c:v>
                </c:pt>
                <c:pt idx="6">
                  <c:v>993.31504560561109</c:v>
                </c:pt>
                <c:pt idx="7">
                  <c:v>1141.4616456916797</c:v>
                </c:pt>
                <c:pt idx="8">
                  <c:v>1282.0262282100805</c:v>
                </c:pt>
                <c:pt idx="9">
                  <c:v>1442.2331014684351</c:v>
                </c:pt>
                <c:pt idx="10">
                  <c:v>1606.2180998155243</c:v>
                </c:pt>
                <c:pt idx="11">
                  <c:v>1773.8203285207021</c:v>
                </c:pt>
                <c:pt idx="12">
                  <c:v>1944.964673290368</c:v>
                </c:pt>
                <c:pt idx="13">
                  <c:v>2119.6493195181415</c:v>
                </c:pt>
                <c:pt idx="14">
                  <c:v>2297.9331911634631</c:v>
                </c:pt>
                <c:pt idx="15">
                  <c:v>2479.9233023175425</c:v>
                </c:pt>
                <c:pt idx="16">
                  <c:v>2665.7620216645691</c:v>
                </c:pt>
                <c:pt idx="17">
                  <c:v>2855.6142577854198</c:v>
                </c:pt>
                <c:pt idx="18">
                  <c:v>3049.6545576903177</c:v>
                </c:pt>
                <c:pt idx="19">
                  <c:v>3248.05412211366</c:v>
                </c:pt>
                <c:pt idx="20">
                  <c:v>3450.9677237711153</c:v>
                </c:pt>
                <c:pt idx="21">
                  <c:v>3658.5205654429828</c:v>
                </c:pt>
                <c:pt idx="22">
                  <c:v>3870.7950351922532</c:v>
                </c:pt>
                <c:pt idx="23">
                  <c:v>4087.817378212138</c:v>
                </c:pt>
                <c:pt idx="24">
                  <c:v>4304.502393693775</c:v>
                </c:pt>
                <c:pt idx="25">
                  <c:v>4529.5561681047693</c:v>
                </c:pt>
                <c:pt idx="26">
                  <c:v>4763.2654821837014</c:v>
                </c:pt>
                <c:pt idx="27">
                  <c:v>5005.8672097643457</c:v>
                </c:pt>
                <c:pt idx="28">
                  <c:v>5257.5407076463025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09-4002-8893-05092BDF6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9585112"/>
        <c:axId val="909584456"/>
      </c:areaChart>
      <c:catAx>
        <c:axId val="909585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380000" spcFirstLastPara="1" vertOverflow="ellipsis" wrap="square" anchor="ctr" anchorCtr="1"/>
          <a:lstStyle/>
          <a:p>
            <a:pPr>
              <a:defRPr sz="280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cs-CZ"/>
          </a:p>
        </c:txPr>
        <c:crossAx val="909584456"/>
        <c:crosses val="autoZero"/>
        <c:auto val="1"/>
        <c:lblAlgn val="ctr"/>
        <c:lblOffset val="100"/>
        <c:tickMarkSkip val="5"/>
        <c:noMultiLvlLbl val="0"/>
      </c:catAx>
      <c:valAx>
        <c:axId val="909584456"/>
        <c:scaling>
          <c:orientation val="minMax"/>
          <c:min val="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cs-CZ" b="1"/>
                  <a:t>GWh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1" i="0" u="none" strike="noStrike" kern="1200" baseline="0">
                  <a:solidFill>
                    <a:sysClr val="windowText" lastClr="000000"/>
                  </a:solidFill>
                  <a:latin typeface="+mj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cs-CZ"/>
          </a:p>
        </c:txPr>
        <c:crossAx val="909585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ysClr val="windowText" lastClr="000000"/>
          </a:solidFill>
          <a:latin typeface="+mj-lt"/>
        </a:defRPr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245A4-6B75-44AD-9C2B-6ABA1CD118CD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D15BD-37C7-41DB-AFB6-A5CFB2B1E1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84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Karel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A519C-D6BC-478B-BC2B-555CC59112F6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4739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9D7AD-46A8-400F-AE5C-E9D622D1137C}" type="slidenum">
              <a:rPr lang="cs-CZ" smtClean="0">
                <a:solidFill>
                  <a:prstClr val="black"/>
                </a:solidFill>
              </a:rPr>
              <a:pPr/>
              <a:t>10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66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D15BD-37C7-41DB-AFB6-A5CFB2B1E10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623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pozadí">
            <a:extLst>
              <a:ext uri="{FF2B5EF4-FFF2-40B4-BE49-F238E27FC236}">
                <a16:creationId xmlns:a16="http://schemas.microsoft.com/office/drawing/2014/main" id="{48088DEE-C580-4B69-A822-1DC24CDF3D84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Logo ČEPS emf">
            <a:extLst>
              <a:ext uri="{FF2B5EF4-FFF2-40B4-BE49-F238E27FC236}">
                <a16:creationId xmlns:a16="http://schemas.microsoft.com/office/drawing/2014/main" id="{0E0D9D9A-3470-4706-813E-6A5D9913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5724" y="11775600"/>
            <a:ext cx="2912553" cy="1342800"/>
          </a:xfrm>
          <a:prstGeom prst="rect">
            <a:avLst/>
          </a:prstGeom>
        </p:spPr>
      </p:pic>
      <p:pic>
        <p:nvPicPr>
          <p:cNvPr id="5" name="Obrázek 4" descr="Obsah obrázku stožár, exteriér, modrá, velké&#10;&#10;Popis byl vytvořen automaticky">
            <a:extLst>
              <a:ext uri="{FF2B5EF4-FFF2-40B4-BE49-F238E27FC236}">
                <a16:creationId xmlns:a16="http://schemas.microsoft.com/office/drawing/2014/main" id="{BC7A2274-E3BC-42E6-AE61-A1B7700A83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24384000" cy="11179175"/>
          </a:xfrm>
          <a:prstGeom prst="rect">
            <a:avLst/>
          </a:prstGeom>
        </p:spPr>
      </p:pic>
      <p:sp>
        <p:nvSpPr>
          <p:cNvPr id="14" name="Zástupný text Datum">
            <a:extLst>
              <a:ext uri="{FF2B5EF4-FFF2-40B4-BE49-F238E27FC236}">
                <a16:creationId xmlns:a16="http://schemas.microsoft.com/office/drawing/2014/main" id="{89558B5D-C17A-4E98-8347-8990D98229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82700" y="10116000"/>
            <a:ext cx="21818600" cy="936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360000" indent="0">
              <a:buFontTx/>
              <a:buNone/>
              <a:defRPr/>
            </a:lvl2pPr>
            <a:lvl3pPr marL="720000" indent="0">
              <a:buFontTx/>
              <a:buNone/>
              <a:defRPr/>
            </a:lvl3pPr>
            <a:lvl4pPr marL="1080000" indent="0">
              <a:buFontTx/>
              <a:buNone/>
              <a:defRPr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cs-CZ"/>
              <a:t>Datum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82699" y="7200000"/>
            <a:ext cx="21818599" cy="2700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50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/>
              <a:t>Jméno Příjmení</a:t>
            </a:r>
            <a:br>
              <a:rPr lang="cs-CZ"/>
            </a:br>
            <a:r>
              <a:rPr lang="cs-CZ"/>
              <a:t>název funkce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82700" y="1277938"/>
            <a:ext cx="21818600" cy="5706062"/>
          </a:xfrm>
        </p:spPr>
        <p:txBody>
          <a:bodyPr tIns="360000" anchor="ctr" anchorCtr="0"/>
          <a:lstStyle>
            <a:lvl1pPr algn="ctr">
              <a:defRPr sz="8000" b="0" cap="all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Název prezentace přetékající</a:t>
            </a:r>
            <a:br>
              <a:rPr lang="cs-CZ"/>
            </a:br>
            <a:r>
              <a:rPr lang="cs-CZ"/>
              <a:t>na dva řádky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1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t>‹#›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375B-3F14-4864-B9C9-78D4163B39CF}" type="datetime1">
              <a:rPr lang="cs-CZ" smtClean="0"/>
              <a:t>09.10.2023</a:t>
            </a:fld>
            <a:endParaRPr lang="cs-CZ"/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B9374E1D-1E5E-45A0-A533-9891396EB1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82707" y="3113088"/>
            <a:ext cx="21818594" cy="806608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1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1406-6DB7-4AEC-8ED7-C00571F8CF6D}" type="datetime1">
              <a:rPr lang="cs-CZ" smtClean="0"/>
              <a:t>09.10.2023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B9374E1D-1E5E-45A0-A533-9891396EB1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81113" y="3113088"/>
            <a:ext cx="10263187" cy="806608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8" name="Zástupný symbol obrázku 6">
            <a:extLst>
              <a:ext uri="{FF2B5EF4-FFF2-40B4-BE49-F238E27FC236}">
                <a16:creationId xmlns:a16="http://schemas.microsoft.com/office/drawing/2014/main" id="{65E4A319-F2A0-4A71-B44C-713EB605B9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39702" y="3113088"/>
            <a:ext cx="10261597" cy="806608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2908054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C91E-94EA-487B-A5B2-363173494D6A}" type="datetime1">
              <a:rPr lang="cs-CZ" smtClean="0"/>
              <a:t>09.10.2023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B9374E1D-1E5E-45A0-A533-9891396EB1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81113" y="3114000"/>
            <a:ext cx="6418800" cy="80651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8" name="Zástupný symbol obrázku 6">
            <a:extLst>
              <a:ext uri="{FF2B5EF4-FFF2-40B4-BE49-F238E27FC236}">
                <a16:creationId xmlns:a16="http://schemas.microsoft.com/office/drawing/2014/main" id="{65E4A319-F2A0-4A71-B44C-713EB605B9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682500" y="3113999"/>
            <a:ext cx="6418800" cy="806517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9" name="Zástupný symbol obrázku 6">
            <a:extLst>
              <a:ext uri="{FF2B5EF4-FFF2-40B4-BE49-F238E27FC236}">
                <a16:creationId xmlns:a16="http://schemas.microsoft.com/office/drawing/2014/main" id="{9FD43CE5-CBAC-48D8-8943-C1C63650D8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81807" y="3113999"/>
            <a:ext cx="6418800" cy="806517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4147182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 (až do okrajů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t>‹#›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375B-3F14-4864-B9C9-78D4163B39CF}" type="datetime1">
              <a:rPr lang="cs-CZ" smtClean="0"/>
              <a:t>09.10.2023</a:t>
            </a:fld>
            <a:endParaRPr lang="cs-CZ"/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B9374E1D-1E5E-45A0-A533-9891396EB1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4000" cy="124380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97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82700" y="3114000"/>
            <a:ext cx="10261599" cy="11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cs-CZ"/>
              <a:t>Podnadpis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2701" y="4428000"/>
            <a:ext cx="10261598" cy="67511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839700" y="3114000"/>
            <a:ext cx="10261600" cy="11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cs-CZ"/>
              <a:t>Podnadpis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39699" y="4428000"/>
            <a:ext cx="10261597" cy="67511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E0BF-D828-455A-8C7C-A0CA5B75F9F4}" type="datetime1">
              <a:rPr lang="cs-CZ" smtClean="0"/>
              <a:t>09.10.2023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0FB454CF-78C3-4EA1-9066-5B448B0F0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021878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4E07-1F3B-4FF4-B5F1-458A075981C0}" type="datetime1">
              <a:rPr lang="cs-CZ" smtClean="0"/>
              <a:t>09.10.2023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1E1C350F-EEE8-4C63-877E-F41852B55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07" y="1277936"/>
            <a:ext cx="10261593" cy="1440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9292D496-5845-465C-B974-8FBC400B29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1113" y="3114000"/>
            <a:ext cx="10263187" cy="80651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AB918DEB-B601-4763-823A-5369BCD3983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839702" y="1279525"/>
            <a:ext cx="10261598" cy="989965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88940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59F1-1CCC-4F93-844D-10269F10D581}" type="datetime1">
              <a:rPr lang="cs-CZ" smtClean="0"/>
              <a:t>09.10.2023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392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289E-F8F1-4624-BE3E-463311E52096}" type="datetime1">
              <a:rPr lang="cs-CZ" smtClean="0"/>
              <a:t>09.10.2023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463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pozadí">
            <a:extLst>
              <a:ext uri="{FF2B5EF4-FFF2-40B4-BE49-F238E27FC236}">
                <a16:creationId xmlns:a16="http://schemas.microsoft.com/office/drawing/2014/main" id="{48088DEE-C580-4B69-A822-1DC24CDF3D84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Logo ČEPS emf">
            <a:extLst>
              <a:ext uri="{FF2B5EF4-FFF2-40B4-BE49-F238E27FC236}">
                <a16:creationId xmlns:a16="http://schemas.microsoft.com/office/drawing/2014/main" id="{6210AF6D-2F77-4611-A776-AA0C776D8A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5724" y="11775600"/>
            <a:ext cx="2912553" cy="13428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A27F42F-780A-485D-A1A6-24EB20503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3586"/>
            <a:ext cx="24383999" cy="1122158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82699" y="7200000"/>
            <a:ext cx="21818599" cy="3780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50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/>
              <a:t>Jméno Příjmení</a:t>
            </a:r>
            <a:br>
              <a:rPr lang="cs-CZ"/>
            </a:br>
            <a:r>
              <a:rPr lang="cs-CZ"/>
              <a:t>kontakt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82700" y="2538000"/>
            <a:ext cx="21818600" cy="4446000"/>
          </a:xfrm>
        </p:spPr>
        <p:txBody>
          <a:bodyPr tIns="360000" anchor="ctr" anchorCtr="0"/>
          <a:lstStyle>
            <a:lvl1pPr algn="ctr">
              <a:defRPr sz="8000" b="0" cap="all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Děkuji za pozornost</a:t>
            </a:r>
            <a:endParaRPr lang="en-US"/>
          </a:p>
        </p:txBody>
      </p:sp>
      <p:sp>
        <p:nvSpPr>
          <p:cNvPr id="4" name="TextovéPole 3 Vedeme elektřinu">
            <a:extLst>
              <a:ext uri="{FF2B5EF4-FFF2-40B4-BE49-F238E27FC236}">
                <a16:creationId xmlns:a16="http://schemas.microsoft.com/office/drawing/2014/main" id="{71C76586-DEA5-46DB-A0A8-D26A384C59ED}"/>
              </a:ext>
            </a:extLst>
          </p:cNvPr>
          <p:cNvSpPr txBox="1"/>
          <p:nvPr userDrawn="1"/>
        </p:nvSpPr>
        <p:spPr>
          <a:xfrm>
            <a:off x="1282700" y="1277938"/>
            <a:ext cx="2181860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5000" b="0">
                <a:solidFill>
                  <a:schemeClr val="bg1"/>
                </a:solidFill>
              </a:rPr>
              <a:t>VEDEME ELEKTŘINU NEJVYŠŠÍHO NAPĚTÍ</a:t>
            </a:r>
          </a:p>
        </p:txBody>
      </p:sp>
    </p:spTree>
    <p:extLst>
      <p:ext uri="{BB962C8B-B14F-4D97-AF65-F5344CB8AC3E}">
        <p14:creationId xmlns:p14="http://schemas.microsoft.com/office/powerpoint/2010/main" val="2550811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 (volitelný obráze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pozadí">
            <a:extLst>
              <a:ext uri="{FF2B5EF4-FFF2-40B4-BE49-F238E27FC236}">
                <a16:creationId xmlns:a16="http://schemas.microsoft.com/office/drawing/2014/main" id="{48088DEE-C580-4B69-A822-1DC24CDF3D84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Logo ČEPS emf">
            <a:extLst>
              <a:ext uri="{FF2B5EF4-FFF2-40B4-BE49-F238E27FC236}">
                <a16:creationId xmlns:a16="http://schemas.microsoft.com/office/drawing/2014/main" id="{C4F7F92E-91FE-4F5C-9570-C826D28327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5724" y="11775600"/>
            <a:ext cx="2912553" cy="1342800"/>
          </a:xfrm>
          <a:prstGeom prst="rect">
            <a:avLst/>
          </a:prstGeom>
        </p:spPr>
      </p:pic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651C71DE-D04B-419E-A804-65C8503B59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4000" cy="11179175"/>
          </a:xfrm>
          <a:solidFill>
            <a:srgbClr val="4B357D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82699" y="7200000"/>
            <a:ext cx="21818599" cy="3780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50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/>
              <a:t>Jméno Příjmení</a:t>
            </a:r>
            <a:br>
              <a:rPr lang="cs-CZ"/>
            </a:br>
            <a:r>
              <a:rPr lang="cs-CZ"/>
              <a:t>kontakt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82700" y="2536824"/>
            <a:ext cx="21818600" cy="4447175"/>
          </a:xfrm>
        </p:spPr>
        <p:txBody>
          <a:bodyPr tIns="360000" anchor="ctr" anchorCtr="0"/>
          <a:lstStyle>
            <a:lvl1pPr algn="ctr">
              <a:defRPr sz="8000" b="0" cap="all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Děkuji za pozornost</a:t>
            </a:r>
            <a:endParaRPr lang="en-US"/>
          </a:p>
        </p:txBody>
      </p:sp>
      <p:sp>
        <p:nvSpPr>
          <p:cNvPr id="8" name="TextovéPole 3 Vedeme elektřinu">
            <a:extLst>
              <a:ext uri="{FF2B5EF4-FFF2-40B4-BE49-F238E27FC236}">
                <a16:creationId xmlns:a16="http://schemas.microsoft.com/office/drawing/2014/main" id="{CFF2F31F-C063-4C94-BD38-5E32018E10A5}"/>
              </a:ext>
            </a:extLst>
          </p:cNvPr>
          <p:cNvSpPr txBox="1"/>
          <p:nvPr userDrawn="1"/>
        </p:nvSpPr>
        <p:spPr>
          <a:xfrm>
            <a:off x="1282700" y="1277938"/>
            <a:ext cx="2181860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5000" b="0">
                <a:solidFill>
                  <a:schemeClr val="bg1"/>
                </a:solidFill>
              </a:rPr>
              <a:t>VEDEME ELEKTŘINU NEJVYŠŠÍHO NAPĚTÍ</a:t>
            </a:r>
          </a:p>
        </p:txBody>
      </p:sp>
    </p:spTree>
    <p:extLst>
      <p:ext uri="{BB962C8B-B14F-4D97-AF65-F5344CB8AC3E}">
        <p14:creationId xmlns:p14="http://schemas.microsoft.com/office/powerpoint/2010/main" val="311980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(volitelný obráze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pozadí">
            <a:extLst>
              <a:ext uri="{FF2B5EF4-FFF2-40B4-BE49-F238E27FC236}">
                <a16:creationId xmlns:a16="http://schemas.microsoft.com/office/drawing/2014/main" id="{48088DEE-C580-4B69-A822-1DC24CDF3D84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Logo ČEPS emf">
            <a:extLst>
              <a:ext uri="{FF2B5EF4-FFF2-40B4-BE49-F238E27FC236}">
                <a16:creationId xmlns:a16="http://schemas.microsoft.com/office/drawing/2014/main" id="{C4F7F92E-91FE-4F5C-9570-C826D28327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5724" y="11775600"/>
            <a:ext cx="2912553" cy="1342800"/>
          </a:xfrm>
          <a:prstGeom prst="rect">
            <a:avLst/>
          </a:prstGeom>
        </p:spPr>
      </p:pic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551F7FEE-E9FA-41AA-BB90-0E9C2893D6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4000" cy="11179175"/>
          </a:xfrm>
          <a:solidFill>
            <a:srgbClr val="013B8D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4" name="Zástupný text Datum">
            <a:extLst>
              <a:ext uri="{FF2B5EF4-FFF2-40B4-BE49-F238E27FC236}">
                <a16:creationId xmlns:a16="http://schemas.microsoft.com/office/drawing/2014/main" id="{89558B5D-C17A-4E98-8347-8990D98229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82700" y="10116000"/>
            <a:ext cx="21818600" cy="936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360000" indent="0">
              <a:buFontTx/>
              <a:buNone/>
              <a:defRPr/>
            </a:lvl2pPr>
            <a:lvl3pPr marL="720000" indent="0">
              <a:buFontTx/>
              <a:buNone/>
              <a:defRPr/>
            </a:lvl3pPr>
            <a:lvl4pPr marL="1080000" indent="0">
              <a:buFontTx/>
              <a:buNone/>
              <a:defRPr/>
            </a:lvl4pPr>
            <a:lvl5pPr marL="1440000" indent="0">
              <a:buFontTx/>
              <a:buNone/>
              <a:defRPr/>
            </a:lvl5pPr>
          </a:lstStyle>
          <a:p>
            <a:pPr lvl="0"/>
            <a:r>
              <a:rPr lang="cs-CZ"/>
              <a:t>Datum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82699" y="7200000"/>
            <a:ext cx="21818599" cy="2700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50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/>
              <a:t>Jméno Příjmení</a:t>
            </a:r>
            <a:br>
              <a:rPr lang="cs-CZ"/>
            </a:br>
            <a:r>
              <a:rPr lang="cs-CZ"/>
              <a:t>název funkce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82700" y="1277938"/>
            <a:ext cx="21818600" cy="5706062"/>
          </a:xfrm>
        </p:spPr>
        <p:txBody>
          <a:bodyPr tIns="360000" anchor="ctr" anchorCtr="0"/>
          <a:lstStyle>
            <a:lvl1pPr algn="ctr">
              <a:defRPr sz="8000" b="0" cap="all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Název prezentace přetékající</a:t>
            </a:r>
            <a:br>
              <a:rPr lang="cs-CZ"/>
            </a:br>
            <a:r>
              <a:rPr lang="cs-CZ"/>
              <a:t>na dva řádky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53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4E4-25B6-4E95-AD54-F1886F6DF692}" type="datetime1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911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1299" y="1277938"/>
            <a:ext cx="1440000" cy="99012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1598" y="1277938"/>
            <a:ext cx="19083601" cy="990123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3F83-41F9-4693-899D-EE30F12F2917}" type="datetime1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14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F851A-C95E-48A2-AF94-54A77AB9BF84}" type="datetime1">
              <a:rPr lang="cs-CZ" smtClean="0"/>
              <a:t>09.10.2023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37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1599" y="3114000"/>
            <a:ext cx="10262701" cy="80651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39701" y="3114000"/>
            <a:ext cx="10261597" cy="80651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0C43-111B-477A-AA4B-D27E9D4F0513}" type="datetime1">
              <a:rPr lang="cs-CZ" smtClean="0"/>
              <a:t>09.10.2023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51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pozadí">
            <a:extLst>
              <a:ext uri="{FF2B5EF4-FFF2-40B4-BE49-F238E27FC236}">
                <a16:creationId xmlns:a16="http://schemas.microsoft.com/office/drawing/2014/main" id="{0314AE4D-E25A-4125-AB30-B92E3B590A1C}"/>
              </a:ext>
            </a:extLst>
          </p:cNvPr>
          <p:cNvSpPr/>
          <p:nvPr userDrawn="1"/>
        </p:nvSpPr>
        <p:spPr>
          <a:xfrm>
            <a:off x="0" y="0"/>
            <a:ext cx="24384000" cy="12438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Předěl JPG 150 dpi" descr="Obsah obrázku exteriér, tráva, voda, obloha&#10;&#10;Popis byl vytvořen automaticky">
            <a:extLst>
              <a:ext uri="{FF2B5EF4-FFF2-40B4-BE49-F238E27FC236}">
                <a16:creationId xmlns:a16="http://schemas.microsoft.com/office/drawing/2014/main" id="{7C6916BD-CA8E-47DB-9C4A-176E96CBBD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82800" cy="12438063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1EA7457-83B1-4BEF-910E-F119EAB7B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6820-9D45-443D-B3E9-4BF67D3FBB05}" type="datetime1">
              <a:rPr lang="cs-CZ" smtClean="0"/>
              <a:t>09.10.2023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F4D02D-C712-462C-AF21-0A2D1C6A2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155F94B0-F2D6-43DA-997A-DEE7FF70A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2699" y="1277938"/>
            <a:ext cx="21818599" cy="9901237"/>
          </a:xfrm>
        </p:spPr>
        <p:txBody>
          <a:bodyPr anchor="t" anchorCtr="0"/>
          <a:lstStyle>
            <a:lvl1pPr>
              <a:defRPr sz="5000" b="0" cap="all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Název předělu kapitoly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pozadí">
            <a:extLst>
              <a:ext uri="{FF2B5EF4-FFF2-40B4-BE49-F238E27FC236}">
                <a16:creationId xmlns:a16="http://schemas.microsoft.com/office/drawing/2014/main" id="{0314AE4D-E25A-4125-AB30-B92E3B590A1C}"/>
              </a:ext>
            </a:extLst>
          </p:cNvPr>
          <p:cNvSpPr/>
          <p:nvPr userDrawn="1"/>
        </p:nvSpPr>
        <p:spPr>
          <a:xfrm>
            <a:off x="0" y="0"/>
            <a:ext cx="24384000" cy="12438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Předěl JPG 150 dpi" descr="Obsah obrázku strop, interiér, místnost, život&#10;&#10;Popis byl vytvořen automaticky">
            <a:extLst>
              <a:ext uri="{FF2B5EF4-FFF2-40B4-BE49-F238E27FC236}">
                <a16:creationId xmlns:a16="http://schemas.microsoft.com/office/drawing/2014/main" id="{E80C7589-91B7-4B18-AA11-9A82812CB8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0"/>
            <a:ext cx="24382800" cy="12438063"/>
          </a:xfrm>
          <a:prstGeom prst="rect">
            <a:avLst/>
          </a:prstGeom>
        </p:spPr>
      </p:pic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B2387053-EADD-4175-A472-C35D920F6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10C43-2C2D-46EF-A8AB-2ABE7262E131}" type="datetime1">
              <a:rPr lang="cs-CZ" smtClean="0"/>
              <a:t>09.10.2023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B00C23A-9512-4DDF-B621-AF8452889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C1CF3ED-5CD1-4280-B919-B9B16EC6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2699" y="1277939"/>
            <a:ext cx="21818599" cy="9901236"/>
          </a:xfrm>
        </p:spPr>
        <p:txBody>
          <a:bodyPr anchor="b" anchorCtr="0"/>
          <a:lstStyle>
            <a:lvl1pPr>
              <a:defRPr sz="5000" b="0" cap="all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Název předělu kapitoly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10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pozadí">
            <a:extLst>
              <a:ext uri="{FF2B5EF4-FFF2-40B4-BE49-F238E27FC236}">
                <a16:creationId xmlns:a16="http://schemas.microsoft.com/office/drawing/2014/main" id="{0314AE4D-E25A-4125-AB30-B92E3B590A1C}"/>
              </a:ext>
            </a:extLst>
          </p:cNvPr>
          <p:cNvSpPr/>
          <p:nvPr userDrawn="1"/>
        </p:nvSpPr>
        <p:spPr>
          <a:xfrm>
            <a:off x="0" y="0"/>
            <a:ext cx="24384000" cy="12438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E3D6AA8-B66F-4AFA-8364-BA9C0F1D36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82800" cy="12438062"/>
          </a:xfrm>
          <a:prstGeom prst="rect">
            <a:avLst/>
          </a:prstGeom>
        </p:spPr>
      </p:pic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B2387053-EADD-4175-A472-C35D920F6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F717-2BC1-4B36-9217-C97BDBEB1957}" type="datetime1">
              <a:rPr lang="cs-CZ" smtClean="0"/>
              <a:t>09.10.2023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B00C23A-9512-4DDF-B621-AF8452889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C1CF3ED-5CD1-4280-B919-B9B16EC6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2699" y="1277939"/>
            <a:ext cx="21818599" cy="9901236"/>
          </a:xfrm>
        </p:spPr>
        <p:txBody>
          <a:bodyPr anchor="t" anchorCtr="0"/>
          <a:lstStyle>
            <a:lvl1pPr>
              <a:defRPr sz="5000" b="0" cap="all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Název předělu kapitoly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5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 (volitelný obráze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A9C45494-E925-4FF3-A324-1E7F653547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4000" cy="124380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1EA7457-83B1-4BEF-910E-F119EAB7B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7A25-E30A-4174-86D8-EC7D50A774E7}" type="datetime1">
              <a:rPr lang="cs-CZ" smtClean="0"/>
              <a:t>09.10.2023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F4D02D-C712-462C-AF21-0A2D1C6A2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155F94B0-F2D6-43DA-997A-DEE7FF70A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2699" y="1277937"/>
            <a:ext cx="21818599" cy="4302063"/>
          </a:xfrm>
        </p:spPr>
        <p:txBody>
          <a:bodyPr anchor="t" anchorCtr="0"/>
          <a:lstStyle>
            <a:lvl1pPr>
              <a:defRPr sz="5000" b="0" cap="all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Název předělu kapitoly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2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39700" y="0"/>
            <a:ext cx="11544300" cy="12438063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33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0E57-1639-46C3-ACBF-D24DF3BDE60E}" type="datetime1">
              <a:rPr lang="cs-CZ" smtClean="0"/>
              <a:t>09.10.2023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9C171357-DECF-4EA2-87C9-63A3B267402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1112" y="3114000"/>
            <a:ext cx="10263187" cy="80651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2C85661D-E746-4153-A469-8173366B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07" y="1277936"/>
            <a:ext cx="10261593" cy="1440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52114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modrý gradient">
            <a:extLst>
              <a:ext uri="{FF2B5EF4-FFF2-40B4-BE49-F238E27FC236}">
                <a16:creationId xmlns:a16="http://schemas.microsoft.com/office/drawing/2014/main" id="{22774CC8-A715-4758-B6EF-5ACCE0C6AC65}"/>
              </a:ext>
            </a:extLst>
          </p:cNvPr>
          <p:cNvSpPr/>
          <p:nvPr userDrawn="1"/>
        </p:nvSpPr>
        <p:spPr>
          <a:xfrm>
            <a:off x="0" y="12438063"/>
            <a:ext cx="24384000" cy="127793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" name="Logo ČEPS bílé EMF">
            <a:extLst>
              <a:ext uri="{FF2B5EF4-FFF2-40B4-BE49-F238E27FC236}">
                <a16:creationId xmlns:a16="http://schemas.microsoft.com/office/drawing/2014/main" id="{DFDB739B-CF6A-40BC-98E2-E9C77BCAA99E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701" y="12765600"/>
            <a:ext cx="1381800" cy="676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509299" y="12600000"/>
            <a:ext cx="2592000" cy="93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93936318-4550-47C1-A925-C7FD040AF55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1600" y="12600000"/>
            <a:ext cx="13683600" cy="93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45600" y="12600000"/>
            <a:ext cx="2592000" cy="93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fld id="{75E2425B-4260-4DCB-84AC-BD5399862E61}" type="datetime1">
              <a:rPr lang="cs-CZ" smtClean="0"/>
              <a:t>09.10.2023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701" y="3113096"/>
            <a:ext cx="21818598" cy="80660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2707" y="1277937"/>
            <a:ext cx="21818592" cy="14403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cxnSp>
        <p:nvCxnSpPr>
          <p:cNvPr id="8" name="L okraj 3,52 cm (100 px)" hidden="1">
            <a:extLst>
              <a:ext uri="{FF2B5EF4-FFF2-40B4-BE49-F238E27FC236}">
                <a16:creationId xmlns:a16="http://schemas.microsoft.com/office/drawing/2014/main" id="{96CCF395-F320-4A5A-AFEA-92CD68212D4F}"/>
              </a:ext>
            </a:extLst>
          </p:cNvPr>
          <p:cNvCxnSpPr/>
          <p:nvPr userDrawn="1"/>
        </p:nvCxnSpPr>
        <p:spPr>
          <a:xfrm>
            <a:off x="12672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 okraj 3,52 cm (100 px) X 64,21 cm" hidden="1">
            <a:extLst>
              <a:ext uri="{FF2B5EF4-FFF2-40B4-BE49-F238E27FC236}">
                <a16:creationId xmlns:a16="http://schemas.microsoft.com/office/drawing/2014/main" id="{C1CD527B-6AF9-4626-8DE5-B2EA29082F02}"/>
              </a:ext>
            </a:extLst>
          </p:cNvPr>
          <p:cNvCxnSpPr/>
          <p:nvPr userDrawn="1"/>
        </p:nvCxnSpPr>
        <p:spPr>
          <a:xfrm>
            <a:off x="231156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 okraj (150 px) X 62,44 cm" hidden="1">
            <a:extLst>
              <a:ext uri="{FF2B5EF4-FFF2-40B4-BE49-F238E27FC236}">
                <a16:creationId xmlns:a16="http://schemas.microsoft.com/office/drawing/2014/main" id="{FC00E729-95B3-4556-BD2A-D90C72D7A662}"/>
              </a:ext>
            </a:extLst>
          </p:cNvPr>
          <p:cNvCxnSpPr/>
          <p:nvPr userDrawn="1"/>
        </p:nvCxnSpPr>
        <p:spPr>
          <a:xfrm>
            <a:off x="224784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H okraj 3,52 cm (100 px)" hidden="1">
            <a:extLst>
              <a:ext uri="{FF2B5EF4-FFF2-40B4-BE49-F238E27FC236}">
                <a16:creationId xmlns:a16="http://schemas.microsoft.com/office/drawing/2014/main" id="{77727DC2-8EE4-4114-9864-6C2C7CA23FB8}"/>
              </a:ext>
            </a:extLst>
          </p:cNvPr>
          <p:cNvCxnSpPr/>
          <p:nvPr userDrawn="1"/>
        </p:nvCxnSpPr>
        <p:spPr>
          <a:xfrm>
            <a:off x="0" y="1267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 okraj 3,52 cm (100 px) Y 34,58 cm" hidden="1">
            <a:extLst>
              <a:ext uri="{FF2B5EF4-FFF2-40B4-BE49-F238E27FC236}">
                <a16:creationId xmlns:a16="http://schemas.microsoft.com/office/drawing/2014/main" id="{C02C7494-51BF-4F98-89E1-C6C1B43B2073}"/>
              </a:ext>
            </a:extLst>
          </p:cNvPr>
          <p:cNvCxnSpPr/>
          <p:nvPr userDrawn="1"/>
        </p:nvCxnSpPr>
        <p:spPr>
          <a:xfrm>
            <a:off x="0" y="124488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Text shora úč. Y 9,87 cm" hidden="1">
            <a:extLst>
              <a:ext uri="{FF2B5EF4-FFF2-40B4-BE49-F238E27FC236}">
                <a16:creationId xmlns:a16="http://schemas.microsoft.com/office/drawing/2014/main" id="{025B22E2-5360-4406-A410-9E21DD4A7FBA}"/>
              </a:ext>
            </a:extLst>
          </p:cNvPr>
          <p:cNvCxnSpPr/>
          <p:nvPr userDrawn="1"/>
        </p:nvCxnSpPr>
        <p:spPr>
          <a:xfrm>
            <a:off x="0" y="3553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2. sloupec X 34,76 cm" hidden="1">
            <a:extLst>
              <a:ext uri="{FF2B5EF4-FFF2-40B4-BE49-F238E27FC236}">
                <a16:creationId xmlns:a16="http://schemas.microsoft.com/office/drawing/2014/main" id="{B7CAAB16-357B-474A-8132-E082761EEDE1}"/>
              </a:ext>
            </a:extLst>
          </p:cNvPr>
          <p:cNvCxnSpPr/>
          <p:nvPr userDrawn="1"/>
        </p:nvCxnSpPr>
        <p:spPr>
          <a:xfrm>
            <a:off x="125136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. sl. zprava X 31,23 cm" hidden="1">
            <a:extLst>
              <a:ext uri="{FF2B5EF4-FFF2-40B4-BE49-F238E27FC236}">
                <a16:creationId xmlns:a16="http://schemas.microsoft.com/office/drawing/2014/main" id="{26FFC143-DE2D-4CC2-96EC-C51CB6007C87}"/>
              </a:ext>
            </a:extLst>
          </p:cNvPr>
          <p:cNvCxnSpPr/>
          <p:nvPr userDrawn="1"/>
        </p:nvCxnSpPr>
        <p:spPr>
          <a:xfrm>
            <a:off x="112428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H okraj 7,07 cm (200 px)" hidden="1">
            <a:extLst>
              <a:ext uri="{FF2B5EF4-FFF2-40B4-BE49-F238E27FC236}">
                <a16:creationId xmlns:a16="http://schemas.microsoft.com/office/drawing/2014/main" id="{FC9341EA-5233-4F23-BC66-6152B6EBFA7C}"/>
              </a:ext>
            </a:extLst>
          </p:cNvPr>
          <p:cNvCxnSpPr/>
          <p:nvPr userDrawn="1"/>
        </p:nvCxnSpPr>
        <p:spPr>
          <a:xfrm>
            <a:off x="0" y="2545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69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0" r:id="rId2"/>
    <p:sldLayoutId id="2147483662" r:id="rId3"/>
    <p:sldLayoutId id="2147483664" r:id="rId4"/>
    <p:sldLayoutId id="2147483678" r:id="rId5"/>
    <p:sldLayoutId id="2147483682" r:id="rId6"/>
    <p:sldLayoutId id="2147483683" r:id="rId7"/>
    <p:sldLayoutId id="2147483687" r:id="rId8"/>
    <p:sldLayoutId id="2147483669" r:id="rId9"/>
    <p:sldLayoutId id="2147483692" r:id="rId10"/>
    <p:sldLayoutId id="2147483674" r:id="rId11"/>
    <p:sldLayoutId id="2147483677" r:id="rId12"/>
    <p:sldLayoutId id="2147483673" r:id="rId13"/>
    <p:sldLayoutId id="2147483665" r:id="rId14"/>
    <p:sldLayoutId id="2147483668" r:id="rId15"/>
    <p:sldLayoutId id="2147483666" r:id="rId16"/>
    <p:sldLayoutId id="2147483667" r:id="rId17"/>
    <p:sldLayoutId id="2147483688" r:id="rId18"/>
    <p:sldLayoutId id="2147483691" r:id="rId19"/>
    <p:sldLayoutId id="2147483670" r:id="rId20"/>
    <p:sldLayoutId id="2147483671" r:id="rId21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18288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18288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18288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360000" algn="l" defTabSz="18288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360000" algn="l" defTabSz="18288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835" userDrawn="1">
          <p15:clr>
            <a:srgbClr val="F26B43"/>
          </p15:clr>
        </p15:guide>
        <p15:guide id="2" pos="14552" userDrawn="1">
          <p15:clr>
            <a:srgbClr val="F26B43"/>
          </p15:clr>
        </p15:guide>
        <p15:guide id="3" pos="808" userDrawn="1">
          <p15:clr>
            <a:srgbClr val="F26B43"/>
          </p15:clr>
        </p15:guide>
        <p15:guide id="4" pos="7680" userDrawn="1">
          <p15:clr>
            <a:srgbClr val="F26B43"/>
          </p15:clr>
        </p15:guide>
        <p15:guide id="5" pos="8088" userDrawn="1">
          <p15:clr>
            <a:srgbClr val="F26B43"/>
          </p15:clr>
        </p15:guide>
        <p15:guide id="7" orient="horz" pos="805" userDrawn="1">
          <p15:clr>
            <a:srgbClr val="F26B43"/>
          </p15:clr>
        </p15:guide>
        <p15:guide id="8" orient="horz" pos="1598" userDrawn="1">
          <p15:clr>
            <a:srgbClr val="F26B43"/>
          </p15:clr>
        </p15:guide>
        <p15:guide id="9" orient="horz" pos="1961" userDrawn="1">
          <p15:clr>
            <a:srgbClr val="F26B43"/>
          </p15:clr>
        </p15:guide>
        <p15:guide id="10" orient="horz" pos="7042" userDrawn="1">
          <p15:clr>
            <a:srgbClr val="F26B43"/>
          </p15:clr>
        </p15:guide>
        <p15:guide id="11" pos="7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CE53292C-F416-4008-899D-450F8D02AF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>
                <a:solidFill>
                  <a:srgbClr val="FFFFFF"/>
                </a:solidFill>
                <a:latin typeface="futura-pt"/>
              </a:rPr>
              <a:t>Čejkovice- 10</a:t>
            </a:r>
            <a:r>
              <a:rPr lang="cs-CZ" b="0" i="0">
                <a:solidFill>
                  <a:srgbClr val="FFFFFF"/>
                </a:solidFill>
                <a:effectLst/>
                <a:latin typeface="futura-pt"/>
              </a:rPr>
              <a:t>. října </a:t>
            </a:r>
            <a:r>
              <a:rPr lang="cs-CZ" b="0" i="0" dirty="0">
                <a:solidFill>
                  <a:srgbClr val="FFFFFF"/>
                </a:solidFill>
                <a:effectLst/>
                <a:latin typeface="futura-pt"/>
              </a:rPr>
              <a:t>2023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7F4F5A7-59EE-407D-8270-14E277C75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615" y="6519516"/>
            <a:ext cx="21818599" cy="2700000"/>
          </a:xfrm>
        </p:spPr>
        <p:txBody>
          <a:bodyPr>
            <a:normAutofit fontScale="92500" lnSpcReduction="10000"/>
          </a:bodyPr>
          <a:lstStyle/>
          <a:p>
            <a:endParaRPr lang="fr-CH" dirty="0"/>
          </a:p>
          <a:p>
            <a:endParaRPr lang="fr-CH" dirty="0"/>
          </a:p>
          <a:p>
            <a:r>
              <a:rPr lang="fr-CH" dirty="0"/>
              <a:t>Ing. Karel Vinkler, MBA</a:t>
            </a:r>
            <a:endParaRPr lang="cs-CZ" dirty="0"/>
          </a:p>
          <a:p>
            <a:r>
              <a:rPr lang="cs-CZ" dirty="0"/>
              <a:t>ČEPS a.s.</a:t>
            </a:r>
            <a:endParaRPr lang="fr-CH" dirty="0"/>
          </a:p>
          <a:p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59CE305-AE8D-4A73-8903-091551007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2700" y="1277938"/>
            <a:ext cx="21818600" cy="5683971"/>
          </a:xfrm>
        </p:spPr>
        <p:txBody>
          <a:bodyPr/>
          <a:lstStyle/>
          <a:p>
            <a:r>
              <a:rPr lang="cs-CZ" dirty="0">
                <a:solidFill>
                  <a:srgbClr val="FFFFFF"/>
                </a:solidFill>
                <a:latin typeface="futura-pt"/>
              </a:rPr>
              <a:t>Dekarbonizace a dopady do výrobního mixu ES ČR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604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>
            <a:extLst>
              <a:ext uri="{FF2B5EF4-FFF2-40B4-BE49-F238E27FC236}">
                <a16:creationId xmlns:a16="http://schemas.microsoft.com/office/drawing/2014/main" id="{03FA5B2A-90AF-39ED-77B5-538DF5DD8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9518" y="5392768"/>
            <a:ext cx="8878407" cy="6831100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946" y="2183084"/>
            <a:ext cx="13583701" cy="907123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0946" y="1026491"/>
            <a:ext cx="22904784" cy="1439879"/>
          </a:xfrm>
        </p:spPr>
        <p:txBody>
          <a:bodyPr>
            <a:normAutofit fontScale="90000"/>
          </a:bodyPr>
          <a:lstStyle/>
          <a:p>
            <a:r>
              <a:rPr lang="cs-CZ" sz="5999" dirty="0">
                <a:solidFill>
                  <a:schemeClr val="tx2"/>
                </a:solidFill>
              </a:rPr>
              <a:t>Chytré sítě - nové prostředí pro rozvoj a provoz elektrizační soustavy</a:t>
            </a:r>
            <a:endParaRPr lang="en-US" sz="4399" dirty="0">
              <a:solidFill>
                <a:schemeClr val="tx2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104933" y="2826340"/>
            <a:ext cx="5807311" cy="1384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799" dirty="0">
                <a:solidFill>
                  <a:srgbClr val="0070C0"/>
                </a:solidFill>
              </a:rPr>
              <a:t>Decentrální zdroje díky sezónnosti výroby vyžadují v zimním období </a:t>
            </a:r>
            <a:r>
              <a:rPr lang="cs-CZ" sz="2799" b="1" dirty="0">
                <a:solidFill>
                  <a:srgbClr val="0070C0"/>
                </a:solidFill>
              </a:rPr>
              <a:t>záložní kapacitu</a:t>
            </a:r>
          </a:p>
        </p:txBody>
      </p:sp>
      <p:grpSp>
        <p:nvGrpSpPr>
          <p:cNvPr id="43" name="Skupina 42"/>
          <p:cNvGrpSpPr/>
          <p:nvPr/>
        </p:nvGrpSpPr>
        <p:grpSpPr>
          <a:xfrm>
            <a:off x="9299285" y="8394338"/>
            <a:ext cx="4721890" cy="2126767"/>
            <a:chOff x="10394180" y="9127575"/>
            <a:chExt cx="4968562" cy="2267723"/>
          </a:xfrm>
        </p:grpSpPr>
        <p:sp>
          <p:nvSpPr>
            <p:cNvPr id="7" name="TextovéPole 6"/>
            <p:cNvSpPr txBox="1"/>
            <p:nvPr/>
          </p:nvSpPr>
          <p:spPr>
            <a:xfrm flipH="1">
              <a:off x="13778556" y="9919663"/>
              <a:ext cx="13032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>
                  <a:solidFill>
                    <a:srgbClr val="BF2A34"/>
                  </a:solidFill>
                </a:rPr>
                <a:t>odběr</a:t>
              </a:r>
              <a:r>
                <a:rPr lang="en-US" sz="2000" b="1" dirty="0">
                  <a:solidFill>
                    <a:srgbClr val="BF2A34"/>
                  </a:solidFill>
                </a:rPr>
                <a:t> </a:t>
              </a:r>
            </a:p>
          </p:txBody>
        </p:sp>
        <p:sp>
          <p:nvSpPr>
            <p:cNvPr id="8" name="Šipka dolů 7"/>
            <p:cNvSpPr/>
            <p:nvPr/>
          </p:nvSpPr>
          <p:spPr>
            <a:xfrm rot="10800000" flipH="1">
              <a:off x="13490530" y="9127575"/>
              <a:ext cx="528749" cy="1082294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999" dirty="0">
                <a:solidFill>
                  <a:prstClr val="white"/>
                </a:solidFill>
              </a:endParaRPr>
            </a:p>
          </p:txBody>
        </p:sp>
        <p:sp>
          <p:nvSpPr>
            <p:cNvPr id="9" name="Šipka dolů 8"/>
            <p:cNvSpPr/>
            <p:nvPr/>
          </p:nvSpPr>
          <p:spPr>
            <a:xfrm flipH="1">
              <a:off x="13490529" y="10351711"/>
              <a:ext cx="528749" cy="1043587"/>
            </a:xfrm>
            <a:prstGeom prst="downArrow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999" dirty="0">
                <a:solidFill>
                  <a:prstClr val="white"/>
                </a:solidFill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 flipH="1">
              <a:off x="13850569" y="10311641"/>
              <a:ext cx="15121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>
                  <a:solidFill>
                    <a:srgbClr val="333399"/>
                  </a:solidFill>
                </a:rPr>
                <a:t>dodávka</a:t>
              </a:r>
              <a:endParaRPr lang="en-US" sz="2400" b="1" dirty="0">
                <a:solidFill>
                  <a:srgbClr val="333399"/>
                </a:solidFill>
              </a:endParaRPr>
            </a:p>
          </p:txBody>
        </p:sp>
        <p:grpSp>
          <p:nvGrpSpPr>
            <p:cNvPr id="39" name="Skupina 38"/>
            <p:cNvGrpSpPr/>
            <p:nvPr/>
          </p:nvGrpSpPr>
          <p:grpSpPr>
            <a:xfrm>
              <a:off x="10394180" y="9379074"/>
              <a:ext cx="3096345" cy="1152128"/>
              <a:chOff x="9242053" y="8154938"/>
              <a:chExt cx="1748963" cy="1728192"/>
            </a:xfrm>
          </p:grpSpPr>
          <p:cxnSp>
            <p:nvCxnSpPr>
              <p:cNvPr id="23" name="Přímá spojnice se šipkou 22"/>
              <p:cNvCxnSpPr/>
              <p:nvPr/>
            </p:nvCxnSpPr>
            <p:spPr>
              <a:xfrm flipV="1">
                <a:off x="9242053" y="8154938"/>
                <a:ext cx="0" cy="1706034"/>
              </a:xfrm>
              <a:prstGeom prst="straightConnector1">
                <a:avLst/>
              </a:prstGeom>
              <a:ln w="57150">
                <a:solidFill>
                  <a:srgbClr val="0070C0">
                    <a:alpha val="94000"/>
                  </a:srgb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nice se šipkou 23"/>
              <p:cNvCxnSpPr/>
              <p:nvPr/>
            </p:nvCxnSpPr>
            <p:spPr>
              <a:xfrm>
                <a:off x="9415149" y="8154938"/>
                <a:ext cx="0" cy="1296144"/>
              </a:xfrm>
              <a:prstGeom prst="straightConnector1">
                <a:avLst/>
              </a:prstGeom>
              <a:ln w="57150">
                <a:solidFill>
                  <a:schemeClr val="accent1">
                    <a:shade val="95000"/>
                    <a:satMod val="105000"/>
                    <a:alpha val="94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nice se šipkou 29"/>
              <p:cNvCxnSpPr/>
              <p:nvPr/>
            </p:nvCxnSpPr>
            <p:spPr>
              <a:xfrm flipH="1">
                <a:off x="9242053" y="9883130"/>
                <a:ext cx="1728192" cy="0"/>
              </a:xfrm>
              <a:prstGeom prst="straightConnector1">
                <a:avLst/>
              </a:prstGeom>
              <a:ln w="57150">
                <a:solidFill>
                  <a:srgbClr val="0070C0">
                    <a:alpha val="94000"/>
                  </a:srgb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nice se šipkou 35"/>
              <p:cNvCxnSpPr/>
              <p:nvPr/>
            </p:nvCxnSpPr>
            <p:spPr>
              <a:xfrm>
                <a:off x="9415149" y="9451082"/>
                <a:ext cx="1575867" cy="0"/>
              </a:xfrm>
              <a:prstGeom prst="straightConnector1">
                <a:avLst/>
              </a:prstGeom>
              <a:ln w="57150">
                <a:solidFill>
                  <a:schemeClr val="accent1">
                    <a:shade val="95000"/>
                    <a:satMod val="105000"/>
                    <a:alpha val="94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Skupina 50"/>
          <p:cNvGrpSpPr/>
          <p:nvPr/>
        </p:nvGrpSpPr>
        <p:grpSpPr>
          <a:xfrm>
            <a:off x="14041987" y="9440590"/>
            <a:ext cx="502660" cy="287976"/>
            <a:chOff x="13634541" y="10315178"/>
            <a:chExt cx="936104" cy="162018"/>
          </a:xfrm>
        </p:grpSpPr>
        <p:cxnSp>
          <p:nvCxnSpPr>
            <p:cNvPr id="47" name="Přímá spojnice se šipkou 46"/>
            <p:cNvCxnSpPr/>
            <p:nvPr/>
          </p:nvCxnSpPr>
          <p:spPr>
            <a:xfrm>
              <a:off x="13634541" y="10315178"/>
              <a:ext cx="936104" cy="0"/>
            </a:xfrm>
            <a:prstGeom prst="straightConnector1">
              <a:avLst/>
            </a:prstGeom>
            <a:ln w="57150">
              <a:solidFill>
                <a:schemeClr val="accent1">
                  <a:shade val="95000"/>
                  <a:satMod val="105000"/>
                  <a:alpha val="94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se šipkou 49"/>
            <p:cNvCxnSpPr/>
            <p:nvPr/>
          </p:nvCxnSpPr>
          <p:spPr>
            <a:xfrm>
              <a:off x="13634541" y="10477196"/>
              <a:ext cx="936104" cy="0"/>
            </a:xfrm>
            <a:prstGeom prst="straightConnector1">
              <a:avLst/>
            </a:prstGeom>
            <a:ln w="57150">
              <a:solidFill>
                <a:schemeClr val="accent4">
                  <a:lumMod val="75000"/>
                  <a:alpha val="94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ovéPole 52"/>
          <p:cNvSpPr txBox="1"/>
          <p:nvPr/>
        </p:nvSpPr>
        <p:spPr>
          <a:xfrm>
            <a:off x="896075" y="10930424"/>
            <a:ext cx="12793201" cy="1015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199" b="1" dirty="0">
                <a:solidFill>
                  <a:prstClr val="black"/>
                </a:solidFill>
              </a:rPr>
              <a:t>Flexibilita </a:t>
            </a:r>
            <a:r>
              <a:rPr lang="cs-CZ" sz="2799" b="1" dirty="0">
                <a:solidFill>
                  <a:prstClr val="black"/>
                </a:solidFill>
              </a:rPr>
              <a:t>– </a:t>
            </a:r>
            <a:r>
              <a:rPr lang="cs-CZ" sz="2799" dirty="0">
                <a:solidFill>
                  <a:prstClr val="black"/>
                </a:solidFill>
              </a:rPr>
              <a:t>je schopnost zařízení měnit množství energie oproti dohodnutým diagramům v reakci na cenové signály nebo na povel z řídícího centra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9112373" y="2638662"/>
            <a:ext cx="8901307" cy="181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199" b="1" u="sng" dirty="0" err="1">
                <a:solidFill>
                  <a:prstClr val="black"/>
                </a:solidFill>
              </a:rPr>
              <a:t>Prosumer</a:t>
            </a:r>
            <a:r>
              <a:rPr lang="cs-CZ" sz="3199" b="1" dirty="0">
                <a:solidFill>
                  <a:prstClr val="black"/>
                </a:solidFill>
              </a:rPr>
              <a:t>  „chytrý/decentrální zákazník“</a:t>
            </a:r>
          </a:p>
          <a:p>
            <a:pPr algn="just"/>
            <a:endParaRPr lang="cs-CZ" sz="900" b="1" dirty="0">
              <a:solidFill>
                <a:prstClr val="black"/>
              </a:solidFill>
            </a:endParaRPr>
          </a:p>
          <a:p>
            <a:pPr algn="just"/>
            <a:r>
              <a:rPr lang="cs-CZ" sz="2400" b="1" dirty="0">
                <a:solidFill>
                  <a:prstClr val="black"/>
                </a:solidFill>
              </a:rPr>
              <a:t>kryje spotřebu      </a:t>
            </a:r>
            <a:r>
              <a:rPr lang="en-US" sz="2400" dirty="0">
                <a:solidFill>
                  <a:prstClr val="black"/>
                </a:solidFill>
              </a:rPr>
              <a:t>- </a:t>
            </a:r>
            <a:r>
              <a:rPr lang="cs-CZ" sz="2400" b="1" dirty="0">
                <a:solidFill>
                  <a:srgbClr val="FDC82F">
                    <a:lumMod val="75000"/>
                  </a:srgbClr>
                </a:solidFill>
              </a:rPr>
              <a:t>výrobou solárních panelů - FVE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</a:p>
          <a:p>
            <a:pPr algn="just"/>
            <a:r>
              <a:rPr lang="en-US" sz="2400" dirty="0">
                <a:solidFill>
                  <a:prstClr val="black"/>
                </a:solidFill>
              </a:rPr>
              <a:t>                             </a:t>
            </a:r>
            <a:r>
              <a:rPr lang="cs-CZ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 - </a:t>
            </a:r>
            <a:r>
              <a:rPr lang="cs-CZ" sz="2400" b="1" dirty="0">
                <a:solidFill>
                  <a:srgbClr val="C00000"/>
                </a:solidFill>
              </a:rPr>
              <a:t>vybíjením baterií</a:t>
            </a:r>
            <a:r>
              <a:rPr lang="en-US" sz="2400" dirty="0">
                <a:solidFill>
                  <a:prstClr val="black"/>
                </a:solidFill>
              </a:rPr>
              <a:t>,</a:t>
            </a:r>
            <a:r>
              <a:rPr lang="cs-CZ" sz="2400" dirty="0">
                <a:solidFill>
                  <a:prstClr val="black"/>
                </a:solidFill>
              </a:rPr>
              <a:t> nebo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cs-CZ" sz="2400" b="1" dirty="0">
                <a:solidFill>
                  <a:srgbClr val="C00000"/>
                </a:solidFill>
              </a:rPr>
              <a:t>odběrem ze</a:t>
            </a:r>
            <a:r>
              <a:rPr lang="cs-CZ" sz="2400" dirty="0">
                <a:solidFill>
                  <a:prstClr val="black"/>
                </a:solidFill>
              </a:rPr>
              <a:t> </a:t>
            </a:r>
            <a:r>
              <a:rPr lang="cs-CZ" sz="2400" b="1" dirty="0">
                <a:solidFill>
                  <a:srgbClr val="C00000"/>
                </a:solidFill>
              </a:rPr>
              <a:t>sítě</a:t>
            </a:r>
          </a:p>
          <a:p>
            <a:pPr algn="just"/>
            <a:endParaRPr lang="en-US" sz="900" dirty="0">
              <a:solidFill>
                <a:prstClr val="black"/>
              </a:solidFill>
            </a:endParaRPr>
          </a:p>
          <a:p>
            <a:pPr algn="just">
              <a:spcBef>
                <a:spcPts val="600"/>
              </a:spcBef>
            </a:pPr>
            <a:endParaRPr lang="cs-CZ" sz="900" strike="sngStrike" dirty="0">
              <a:solidFill>
                <a:prstClr val="black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F25E672-F88D-95ED-A3F3-E07714A7C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37872" y="9938472"/>
            <a:ext cx="2196035" cy="227773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9134540A-E99D-6FAE-15CC-F39E745E00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33907" y="9937775"/>
            <a:ext cx="2331823" cy="2266330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1B2AB47D-DB74-2832-EDC8-56738F5C98AE}"/>
              </a:ext>
            </a:extLst>
          </p:cNvPr>
          <p:cNvSpPr txBox="1"/>
          <p:nvPr/>
        </p:nvSpPr>
        <p:spPr>
          <a:xfrm>
            <a:off x="10468991" y="4167500"/>
            <a:ext cx="536845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dirty="0">
              <a:solidFill>
                <a:prstClr val="black"/>
              </a:solidFill>
            </a:endParaRPr>
          </a:p>
          <a:p>
            <a:pPr algn="ctr"/>
            <a:r>
              <a:rPr lang="cs-CZ" sz="2400" b="1" dirty="0">
                <a:solidFill>
                  <a:prstClr val="black"/>
                </a:solidFill>
              </a:rPr>
              <a:t>Vlastní výroba je</a:t>
            </a:r>
            <a:r>
              <a:rPr lang="cs-CZ" sz="2400" dirty="0">
                <a:solidFill>
                  <a:prstClr val="black"/>
                </a:solidFill>
              </a:rPr>
              <a:t>  - </a:t>
            </a:r>
            <a:r>
              <a:rPr lang="cs-CZ" sz="2400" b="1" dirty="0">
                <a:solidFill>
                  <a:srgbClr val="0070C0"/>
                </a:solidFill>
              </a:rPr>
              <a:t>ukládána</a:t>
            </a:r>
            <a:r>
              <a:rPr lang="cs-CZ" sz="2400" dirty="0">
                <a:solidFill>
                  <a:prstClr val="black"/>
                </a:solidFill>
              </a:rPr>
              <a:t> </a:t>
            </a:r>
            <a:r>
              <a:rPr lang="cs-CZ" sz="2400" b="1" dirty="0">
                <a:solidFill>
                  <a:srgbClr val="0070C0"/>
                </a:solidFill>
              </a:rPr>
              <a:t>do</a:t>
            </a:r>
            <a:r>
              <a:rPr lang="cs-CZ" sz="2400" dirty="0">
                <a:solidFill>
                  <a:prstClr val="black"/>
                </a:solidFill>
              </a:rPr>
              <a:t> </a:t>
            </a:r>
            <a:r>
              <a:rPr lang="cs-CZ" sz="2400" b="1" dirty="0">
                <a:solidFill>
                  <a:srgbClr val="0070C0"/>
                </a:solidFill>
              </a:rPr>
              <a:t>baterií</a:t>
            </a:r>
            <a:r>
              <a:rPr lang="cs-CZ" sz="2400" dirty="0">
                <a:solidFill>
                  <a:prstClr val="black"/>
                </a:solidFill>
              </a:rPr>
              <a:t>, nebo </a:t>
            </a:r>
            <a:r>
              <a:rPr lang="cs-CZ" sz="2400" b="1" dirty="0">
                <a:solidFill>
                  <a:srgbClr val="0070C0"/>
                </a:solidFill>
              </a:rPr>
              <a:t>dodána do sítě</a:t>
            </a:r>
            <a:r>
              <a:rPr lang="cs-CZ" sz="2400" dirty="0">
                <a:solidFill>
                  <a:prstClr val="black"/>
                </a:solidFill>
              </a:rPr>
              <a:t>                                  </a:t>
            </a:r>
            <a:endParaRPr lang="en-US" sz="800" b="1" dirty="0">
              <a:solidFill>
                <a:srgbClr val="00B050"/>
              </a:solidFill>
            </a:endParaRPr>
          </a:p>
          <a:p>
            <a:pPr algn="ctr">
              <a:spcBef>
                <a:spcPts val="600"/>
              </a:spcBef>
            </a:pPr>
            <a:endParaRPr lang="cs-CZ" sz="800" strike="sngStrike" dirty="0">
              <a:solidFill>
                <a:prstClr val="black"/>
              </a:solidFill>
            </a:endParaRPr>
          </a:p>
        </p:txBody>
      </p:sp>
      <p:sp>
        <p:nvSpPr>
          <p:cNvPr id="3" name="Myšlenková bublina: obláček 2">
            <a:extLst>
              <a:ext uri="{FF2B5EF4-FFF2-40B4-BE49-F238E27FC236}">
                <a16:creationId xmlns:a16="http://schemas.microsoft.com/office/drawing/2014/main" id="{8FC9161B-115C-A67C-5AFA-67635166046D}"/>
              </a:ext>
            </a:extLst>
          </p:cNvPr>
          <p:cNvSpPr/>
          <p:nvPr/>
        </p:nvSpPr>
        <p:spPr>
          <a:xfrm>
            <a:off x="19114272" y="2262228"/>
            <a:ext cx="3148485" cy="2100298"/>
          </a:xfrm>
          <a:prstGeom prst="cloudCallout">
            <a:avLst>
              <a:gd name="adj1" fmla="val -75448"/>
              <a:gd name="adj2" fmla="val 103254"/>
            </a:avLst>
          </a:prstGeom>
          <a:solidFill>
            <a:srgbClr val="FC7404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err="1">
                <a:solidFill>
                  <a:srgbClr val="E76953"/>
                </a:solidFill>
              </a:rPr>
              <a:t>Datahub</a:t>
            </a:r>
            <a:endParaRPr lang="cs-CZ" b="1" dirty="0">
              <a:solidFill>
                <a:srgbClr val="E76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6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F6A12-B089-4CF0-8FED-240701DE3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Závěry – dopady dekarbonizace do energetiky ČR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C23074-8AA1-4B3E-A2C5-86E76F274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700" y="2534652"/>
            <a:ext cx="22088743" cy="9903411"/>
          </a:xfrm>
        </p:spPr>
        <p:txBody>
          <a:bodyPr vert="horz" lIns="0" tIns="0" rIns="0" bIns="0" rtlCol="0" anchor="t">
            <a:normAutofit/>
          </a:bodyPr>
          <a:lstStyle/>
          <a:p>
            <a:pPr marL="10800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800" b="1" dirty="0"/>
          </a:p>
          <a:p>
            <a:pPr marL="10800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800" b="1" dirty="0"/>
          </a:p>
          <a:p>
            <a:pPr marL="0" lvl="4" indent="-565200">
              <a:spcBef>
                <a:spcPts val="0"/>
              </a:spcBef>
              <a:spcAft>
                <a:spcPts val="1200"/>
              </a:spcAft>
            </a:pPr>
            <a:r>
              <a:rPr lang="cs-CZ" sz="3200" b="1" dirty="0">
                <a:solidFill>
                  <a:srgbClr val="0064C8"/>
                </a:solidFill>
              </a:rPr>
              <a:t>elektroenergetika přebírá emisní zátěž jiných sektorů</a:t>
            </a:r>
            <a:endParaRPr lang="cs-CZ" sz="3200" dirty="0"/>
          </a:p>
          <a:p>
            <a:pPr marL="0" lvl="4" indent="-565200">
              <a:spcBef>
                <a:spcPts val="0"/>
              </a:spcBef>
              <a:spcAft>
                <a:spcPts val="1200"/>
              </a:spcAft>
            </a:pPr>
            <a:r>
              <a:rPr lang="cs-CZ" sz="3200" dirty="0"/>
              <a:t>odklon od fosilních paliv ve všech segmentech, včetně průmyslu, dopravy, služeb, dodávek tepla atd.</a:t>
            </a:r>
          </a:p>
          <a:p>
            <a:pPr marL="0" lvl="4" indent="-565200">
              <a:spcBef>
                <a:spcPts val="0"/>
              </a:spcBef>
              <a:spcAft>
                <a:spcPts val="1200"/>
              </a:spcAft>
            </a:pPr>
            <a:r>
              <a:rPr lang="cs-CZ" sz="3200" dirty="0"/>
              <a:t>tlak na elektrifikaci jako náhrada za konvenční technologie v průmyslu, dopravě a teplárenství,</a:t>
            </a:r>
          </a:p>
          <a:p>
            <a:pPr marL="0" lvl="4" indent="-565200">
              <a:spcBef>
                <a:spcPts val="0"/>
              </a:spcBef>
              <a:spcAft>
                <a:spcPts val="1200"/>
              </a:spcAft>
            </a:pPr>
            <a:r>
              <a:rPr lang="cs-CZ" sz="3200" dirty="0"/>
              <a:t>efektivní využívání úspor energie.</a:t>
            </a:r>
          </a:p>
          <a:p>
            <a:pPr marL="10800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3200" dirty="0">
              <a:latin typeface="Arial"/>
              <a:ea typeface="Arial" panose="020B0604020202020204" pitchFamily="34" charset="0"/>
              <a:cs typeface="Times New Roman"/>
            </a:endParaRPr>
          </a:p>
          <a:p>
            <a:pPr marL="10800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800" dirty="0">
              <a:latin typeface="Arial"/>
              <a:ea typeface="Arial" panose="020B0604020202020204" pitchFamily="34" charset="0"/>
              <a:cs typeface="Times New Roman"/>
            </a:endParaRPr>
          </a:p>
          <a:p>
            <a:pPr marL="565200" indent="-457200">
              <a:spcBef>
                <a:spcPts val="0"/>
              </a:spcBef>
              <a:spcAft>
                <a:spcPts val="1200"/>
              </a:spcAft>
            </a:pPr>
            <a:r>
              <a:rPr lang="cs-CZ" sz="3200" dirty="0"/>
              <a:t>odklon od uhlí povede k výrazným importům do ČR</a:t>
            </a:r>
            <a:endParaRPr lang="cs-CZ" sz="3200" dirty="0">
              <a:solidFill>
                <a:srgbClr val="0064C8"/>
              </a:solidFill>
              <a:latin typeface="Arial"/>
              <a:cs typeface="Times New Roman"/>
            </a:endParaRPr>
          </a:p>
          <a:p>
            <a:pPr marL="565200" indent="-457200">
              <a:spcBef>
                <a:spcPts val="0"/>
              </a:spcBef>
              <a:spcAft>
                <a:spcPts val="1200"/>
              </a:spcAft>
            </a:pPr>
            <a:r>
              <a:rPr lang="cs-CZ" sz="3200" dirty="0">
                <a:solidFill>
                  <a:srgbClr val="0064C8"/>
                </a:solidFill>
                <a:latin typeface="Arial"/>
                <a:cs typeface="Times New Roman"/>
              </a:rPr>
              <a:t>vysoká tržní cena po roce 2030 indikuje </a:t>
            </a:r>
            <a:r>
              <a:rPr lang="cs-CZ" sz="3200" b="1" dirty="0">
                <a:solidFill>
                  <a:srgbClr val="0064C8"/>
                </a:solidFill>
                <a:latin typeface="Arial"/>
                <a:cs typeface="Times New Roman"/>
              </a:rPr>
              <a:t>nedostatek výrobních zdrojů</a:t>
            </a:r>
            <a:r>
              <a:rPr lang="cs-CZ" sz="3200" b="1" dirty="0">
                <a:cs typeface="Arial"/>
              </a:rPr>
              <a:t> </a:t>
            </a:r>
            <a:r>
              <a:rPr lang="cs-CZ" sz="3200" b="1" dirty="0">
                <a:solidFill>
                  <a:srgbClr val="FF0000"/>
                </a:solidFill>
                <a:cs typeface="Arial"/>
              </a:rPr>
              <a:t>- rozdíl ceny mezi ČR a SRN</a:t>
            </a:r>
          </a:p>
          <a:p>
            <a:pPr marL="565200" indent="-457200">
              <a:spcBef>
                <a:spcPts val="0"/>
              </a:spcBef>
              <a:spcAft>
                <a:spcPts val="1200"/>
              </a:spcAft>
            </a:pPr>
            <a:r>
              <a:rPr lang="cs-CZ" sz="3200" dirty="0"/>
              <a:t>s ohledem na růst spotřeby elektřiny je nezbytné </a:t>
            </a:r>
            <a:r>
              <a:rPr lang="cs-CZ" sz="3200" b="1" dirty="0">
                <a:solidFill>
                  <a:srgbClr val="0064C8"/>
                </a:solidFill>
              </a:rPr>
              <a:t>zachovat energetickou soběstačnost ČR</a:t>
            </a:r>
            <a:r>
              <a:rPr lang="cs-CZ" sz="3200" b="1" dirty="0"/>
              <a:t> </a:t>
            </a:r>
          </a:p>
          <a:p>
            <a:pPr marL="10800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3200" dirty="0"/>
          </a:p>
          <a:p>
            <a:pPr marL="565200" indent="-457200">
              <a:spcBef>
                <a:spcPts val="0"/>
              </a:spcBef>
              <a:spcAft>
                <a:spcPts val="1200"/>
              </a:spcAft>
            </a:pPr>
            <a:r>
              <a:rPr lang="cs-CZ" sz="3200" dirty="0"/>
              <a:t>scénáře OZE vyžadují investice do sítí a informačních technologií, maximalizaci přenosových a distribučních kapacit.</a:t>
            </a:r>
            <a:endParaRPr lang="fr-CH" sz="3200" dirty="0">
              <a:solidFill>
                <a:srgbClr val="0064C8"/>
              </a:solidFill>
              <a:cs typeface="Arial"/>
            </a:endParaRPr>
          </a:p>
          <a:p>
            <a:pPr marL="565200" indent="-457200">
              <a:spcBef>
                <a:spcPts val="0"/>
              </a:spcBef>
              <a:spcAft>
                <a:spcPts val="1200"/>
              </a:spcAft>
            </a:pPr>
            <a:r>
              <a:rPr lang="cs-CZ" sz="3200" dirty="0"/>
              <a:t>využívání větrných elektráren vyžaduje výstavbu vysokokapacitních vedení - elektrické „superdálnice“.</a:t>
            </a:r>
          </a:p>
          <a:p>
            <a:pPr marL="565200" indent="-457200">
              <a:spcBef>
                <a:spcPts val="0"/>
              </a:spcBef>
              <a:spcAft>
                <a:spcPts val="1200"/>
              </a:spcAft>
            </a:pPr>
            <a:r>
              <a:rPr lang="cs-CZ" sz="3200" dirty="0"/>
              <a:t>propojení na evropskou vodíkovou infrastrukturu.</a:t>
            </a:r>
          </a:p>
          <a:p>
            <a:pPr marL="565200" indent="-457200">
              <a:spcBef>
                <a:spcPts val="0"/>
              </a:spcBef>
              <a:spcAft>
                <a:spcPts val="1200"/>
              </a:spcAft>
            </a:pPr>
            <a:r>
              <a:rPr lang="cs-CZ" sz="3200" dirty="0">
                <a:solidFill>
                  <a:srgbClr val="FF0000"/>
                </a:solidFill>
              </a:rPr>
              <a:t>v dlouhodobém horizontu se neobejdeme bez výstavby nových jaderných zdrojů</a:t>
            </a:r>
            <a:endParaRPr lang="cs-CZ" sz="3200" dirty="0"/>
          </a:p>
          <a:p>
            <a:pPr marL="565200" indent="-457200">
              <a:spcBef>
                <a:spcPts val="0"/>
              </a:spcBef>
              <a:spcAft>
                <a:spcPts val="1200"/>
              </a:spcAft>
            </a:pPr>
            <a:endParaRPr lang="cs-CZ" sz="3200" dirty="0"/>
          </a:p>
          <a:p>
            <a:pPr marL="0" indent="0">
              <a:spcAft>
                <a:spcPts val="1200"/>
              </a:spcAft>
              <a:buNone/>
            </a:pPr>
            <a:endParaRPr lang="fr-CH" sz="3200" dirty="0">
              <a:latin typeface="Arial"/>
              <a:ea typeface="Arial" panose="020B0604020202020204" pitchFamily="34" charset="0"/>
              <a:cs typeface="Times New Roman"/>
            </a:endParaRPr>
          </a:p>
          <a:p>
            <a:pPr marL="285750" indent="-285750">
              <a:spcAft>
                <a:spcPts val="1200"/>
              </a:spcAft>
            </a:pPr>
            <a:endParaRPr lang="cs-CZ" sz="3200" dirty="0"/>
          </a:p>
          <a:p>
            <a:pPr marL="0" indent="0">
              <a:buNone/>
            </a:pPr>
            <a:endParaRPr lang="en-US" sz="3200" dirty="0"/>
          </a:p>
          <a:p>
            <a:pPr marL="359410" indent="-359410"/>
            <a:endParaRPr lang="en-US" sz="3200" dirty="0">
              <a:cs typeface="Arial" panose="020B0604020202020204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67C509-AFC2-4268-BA5A-A7C1D4AC8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230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F66A63F3-F626-41F2-8B1A-2A78E06B6A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vinkler</a:t>
            </a:r>
            <a:r>
              <a:rPr lang="en-US" dirty="0"/>
              <a:t>@ceps.cz</a:t>
            </a:r>
            <a:endParaRPr lang="en-US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E1F8DE7-67F2-45D3-A0B4-F486E4D9BC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noProof="0" dirty="0"/>
              <a:t>Děkuji za pozornost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3541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C5B97C4-8D4A-4D82-98E9-995B35C9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509299" y="12600000"/>
            <a:ext cx="2592000" cy="93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936318-4550-47C1-A925-C7FD040AF55D}" type="slidenum">
              <a:rPr lang="cs-CZ" smtClean="0"/>
              <a:pPr>
                <a:spcAft>
                  <a:spcPts val="600"/>
                </a:spcAft>
              </a:pPr>
              <a:t>2</a:t>
            </a:fld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D6F89A-8091-423D-BF89-638F9A94F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01" y="847782"/>
            <a:ext cx="17177821" cy="1440000"/>
          </a:xfrm>
        </p:spPr>
        <p:txBody>
          <a:bodyPr anchor="t">
            <a:normAutofit/>
          </a:bodyPr>
          <a:lstStyle/>
          <a:p>
            <a:r>
              <a:rPr lang="cs-CZ" dirty="0"/>
              <a:t>Představení Dekarbonizačního scénáře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97C1DCB0-914D-4777-8E3D-DBB3642FC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2701" y="2115256"/>
            <a:ext cx="16666632" cy="9944472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64C8"/>
                </a:solidFill>
              </a:rPr>
              <a:t>Dekarbonizační scénář vychází z rozsáhlé elektrifikace v dopravě, vytápění a dalších segmentech ekonomiky při zachování úrovně </a:t>
            </a:r>
            <a:r>
              <a:rPr lang="cs-CZ" sz="3600" dirty="0">
                <a:solidFill>
                  <a:srgbClr val="0064C8"/>
                </a:solidFill>
              </a:rPr>
              <a:t>ekonomické vývoje (růst HDP cca 2 %)</a:t>
            </a:r>
            <a:r>
              <a:rPr lang="cs-CZ" dirty="0">
                <a:solidFill>
                  <a:srgbClr val="0064C8"/>
                </a:solidFill>
              </a:rPr>
              <a:t>. 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64C8"/>
                </a:solidFill>
              </a:rPr>
              <a:t>Náhrada fosilních paliv vede k navýšení spotřeby elektřiny i při k postupnému snižovaní elektroenergetické náročnosti do roku 2040 (energetické úspory).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cs-CZ" sz="1500" dirty="0">
              <a:solidFill>
                <a:srgbClr val="0064C8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64C8"/>
                </a:solidFill>
              </a:rPr>
              <a:t>Hlavní charakteristiky Dekarbonizačního scénáře: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dirty="0">
              <a:solidFill>
                <a:srgbClr val="0064C8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dirty="0">
              <a:solidFill>
                <a:srgbClr val="0064C8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dirty="0">
              <a:solidFill>
                <a:srgbClr val="0064C8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dirty="0">
              <a:solidFill>
                <a:srgbClr val="0064C8"/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cs-CZ" dirty="0">
              <a:solidFill>
                <a:srgbClr val="0064C8"/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cs-CZ" sz="3000" dirty="0">
              <a:solidFill>
                <a:srgbClr val="0064C8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rgbClr val="0064C8"/>
                </a:solidFill>
              </a:rPr>
              <a:t>Ani za vysokého využití plynových zdrojů a vysokých objemů importované elektřiny není takové portfolio schopno udržet soustavu ve stavu zdrojové přiměřenosti:</a:t>
            </a:r>
          </a:p>
          <a:p>
            <a:pPr lvl="1" indent="0">
              <a:lnSpc>
                <a:spcPct val="120000"/>
              </a:lnSpc>
              <a:spcBef>
                <a:spcPts val="1200"/>
              </a:spcBef>
              <a:buNone/>
            </a:pPr>
            <a:endParaRPr lang="cs-CZ" sz="900" dirty="0">
              <a:solidFill>
                <a:srgbClr val="0064C8"/>
              </a:solidFill>
            </a:endParaRPr>
          </a:p>
          <a:p>
            <a:pPr marL="1897200" lvl="3" indent="-457200">
              <a:lnSpc>
                <a:spcPct val="120000"/>
              </a:lnSpc>
              <a:spcBef>
                <a:spcPts val="600"/>
              </a:spcBef>
            </a:pPr>
            <a:r>
              <a:rPr lang="cs-CZ" sz="3000" dirty="0">
                <a:solidFill>
                  <a:srgbClr val="0064C8"/>
                </a:solidFill>
              </a:rPr>
              <a:t>v roce 2030 dosahuje počet hodin nedodávky (LOLE)  - 105 </a:t>
            </a:r>
          </a:p>
          <a:p>
            <a:pPr marL="1897200" lvl="3" indent="-457200">
              <a:lnSpc>
                <a:spcPct val="120000"/>
              </a:lnSpc>
              <a:spcBef>
                <a:spcPts val="600"/>
              </a:spcBef>
            </a:pPr>
            <a:r>
              <a:rPr lang="cs-CZ" sz="3000" dirty="0">
                <a:solidFill>
                  <a:srgbClr val="0064C8"/>
                </a:solidFill>
              </a:rPr>
              <a:t>v roce 2040 vzroste LOLE nad 1 000 h</a:t>
            </a:r>
          </a:p>
          <a:p>
            <a:pPr marL="1897200" lvl="3" indent="-457200">
              <a:lnSpc>
                <a:spcPct val="120000"/>
              </a:lnSpc>
              <a:spcBef>
                <a:spcPts val="600"/>
              </a:spcBef>
            </a:pPr>
            <a:r>
              <a:rPr lang="cs-CZ" sz="3000" dirty="0">
                <a:solidFill>
                  <a:srgbClr val="0064C8"/>
                </a:solidFill>
              </a:rPr>
              <a:t>průměrná hodinová hodnota deficitu zatížení přibližně 2 500 MW</a:t>
            </a:r>
          </a:p>
          <a:p>
            <a:pPr lvl="1">
              <a:lnSpc>
                <a:spcPct val="90000"/>
              </a:lnSpc>
            </a:pPr>
            <a:endParaRPr lang="cs-CZ" sz="3200" dirty="0"/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B14FD72B-D10D-41E6-A00F-C8C5D8C441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970967" y="838546"/>
          <a:ext cx="5173451" cy="7322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162" imgH="8020050" progId="AcroExch.Document.DC">
                  <p:embed/>
                </p:oleObj>
              </mc:Choice>
              <mc:Fallback>
                <p:oleObj name="Acrobat Document" r:id="rId2" imgW="5667162" imgH="8020050" progId="AcroExch.Document.DC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B14FD72B-D10D-41E6-A00F-C8C5D8C441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970967" y="838546"/>
                        <a:ext cx="5173451" cy="73220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8F908F89-E243-DCC9-3927-56D8A90E5854}"/>
              </a:ext>
            </a:extLst>
          </p:cNvPr>
          <p:cNvSpPr txBox="1"/>
          <p:nvPr/>
        </p:nvSpPr>
        <p:spPr>
          <a:xfrm>
            <a:off x="19085714" y="8889826"/>
            <a:ext cx="49439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FF0000"/>
                </a:solidFill>
              </a:rPr>
              <a:t>!!</a:t>
            </a:r>
          </a:p>
          <a:p>
            <a:pPr algn="ctr"/>
            <a:r>
              <a:rPr lang="cs-CZ" sz="3600" b="1" dirty="0">
                <a:solidFill>
                  <a:srgbClr val="FF0000"/>
                </a:solidFill>
              </a:rPr>
              <a:t>Výsledky analýz indikují značnou zdrojovou nepřiměřenost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696C6DA-53A7-8F1B-33E0-718D27330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032" y="5386387"/>
            <a:ext cx="16531167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29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C5B97C4-8D4A-4D82-98E9-995B35C9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509299" y="12600000"/>
            <a:ext cx="2592000" cy="93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936318-4550-47C1-A925-C7FD040AF55D}" type="slidenum">
              <a:rPr lang="cs-CZ" smtClean="0"/>
              <a:pPr>
                <a:spcAft>
                  <a:spcPts val="600"/>
                </a:spcAft>
              </a:pPr>
              <a:t>3</a:t>
            </a:fld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D6F89A-8091-423D-BF89-638F9A94F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07" y="916630"/>
            <a:ext cx="21646305" cy="1440000"/>
          </a:xfrm>
        </p:spPr>
        <p:txBody>
          <a:bodyPr anchor="t">
            <a:normAutofit/>
          </a:bodyPr>
          <a:lstStyle/>
          <a:p>
            <a:r>
              <a:rPr lang="cs-CZ" dirty="0"/>
              <a:t>Vývoj výrobního mixu v Dekarbonizačním scénáři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A37927B-0FDA-3AE8-1D77-70FA44780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2328862"/>
            <a:ext cx="10715625" cy="9058275"/>
          </a:xfrm>
          <a:prstGeom prst="rect">
            <a:avLst/>
          </a:prstGeo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7A6E52F4-1B5E-4D1A-9EA6-8360326EBA2D}"/>
              </a:ext>
            </a:extLst>
          </p:cNvPr>
          <p:cNvGrpSpPr/>
          <p:nvPr/>
        </p:nvGrpSpPr>
        <p:grpSpPr>
          <a:xfrm>
            <a:off x="13419192" y="2328862"/>
            <a:ext cx="9703488" cy="6585936"/>
            <a:chOff x="880923" y="2833524"/>
            <a:chExt cx="10888347" cy="6156946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AE314153-254A-88B0-68B5-39E446273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0923" y="2833524"/>
              <a:ext cx="10888347" cy="6156946"/>
            </a:xfrm>
            <a:prstGeom prst="rect">
              <a:avLst/>
            </a:prstGeom>
          </p:spPr>
        </p:pic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C6203300-AEC7-8264-A49F-CE13DC301BED}"/>
                </a:ext>
              </a:extLst>
            </p:cNvPr>
            <p:cNvGrpSpPr/>
            <p:nvPr/>
          </p:nvGrpSpPr>
          <p:grpSpPr>
            <a:xfrm>
              <a:off x="1966823" y="3011676"/>
              <a:ext cx="9802447" cy="4631327"/>
              <a:chOff x="1966823" y="3011676"/>
              <a:chExt cx="9802447" cy="4631327"/>
            </a:xfrm>
          </p:grpSpPr>
          <p:sp>
            <p:nvSpPr>
              <p:cNvPr id="9" name="Volný tvar: obrazec 8">
                <a:extLst>
                  <a:ext uri="{FF2B5EF4-FFF2-40B4-BE49-F238E27FC236}">
                    <a16:creationId xmlns:a16="http://schemas.microsoft.com/office/drawing/2014/main" id="{ABD9FC08-6985-FA60-3486-D3CDB63ADB84}"/>
                  </a:ext>
                </a:extLst>
              </p:cNvPr>
              <p:cNvSpPr/>
              <p:nvPr/>
            </p:nvSpPr>
            <p:spPr>
              <a:xfrm>
                <a:off x="1966823" y="4562936"/>
                <a:ext cx="9592574" cy="3080067"/>
              </a:xfrm>
              <a:custGeom>
                <a:avLst/>
                <a:gdLst>
                  <a:gd name="connsiteX0" fmla="*/ 0 w 9402792"/>
                  <a:gd name="connsiteY0" fmla="*/ 3312544 h 3312544"/>
                  <a:gd name="connsiteX1" fmla="*/ 948905 w 9402792"/>
                  <a:gd name="connsiteY1" fmla="*/ 3088257 h 3312544"/>
                  <a:gd name="connsiteX2" fmla="*/ 1639019 w 9402792"/>
                  <a:gd name="connsiteY2" fmla="*/ 2725948 h 3312544"/>
                  <a:gd name="connsiteX3" fmla="*/ 2346385 w 9402792"/>
                  <a:gd name="connsiteY3" fmla="*/ 2087593 h 3312544"/>
                  <a:gd name="connsiteX4" fmla="*/ 2708694 w 9402792"/>
                  <a:gd name="connsiteY4" fmla="*/ 1535502 h 3312544"/>
                  <a:gd name="connsiteX5" fmla="*/ 3347049 w 9402792"/>
                  <a:gd name="connsiteY5" fmla="*/ 1000665 h 3312544"/>
                  <a:gd name="connsiteX6" fmla="*/ 3899139 w 9402792"/>
                  <a:gd name="connsiteY6" fmla="*/ 690114 h 3312544"/>
                  <a:gd name="connsiteX7" fmla="*/ 4468483 w 9402792"/>
                  <a:gd name="connsiteY7" fmla="*/ 552091 h 3312544"/>
                  <a:gd name="connsiteX8" fmla="*/ 5779698 w 9402792"/>
                  <a:gd name="connsiteY8" fmla="*/ 362310 h 3312544"/>
                  <a:gd name="connsiteX9" fmla="*/ 7108166 w 9402792"/>
                  <a:gd name="connsiteY9" fmla="*/ 189782 h 3312544"/>
                  <a:gd name="connsiteX10" fmla="*/ 8609162 w 9402792"/>
                  <a:gd name="connsiteY10" fmla="*/ 51759 h 3312544"/>
                  <a:gd name="connsiteX11" fmla="*/ 9402792 w 9402792"/>
                  <a:gd name="connsiteY11" fmla="*/ 0 h 3312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402792" h="3312544">
                    <a:moveTo>
                      <a:pt x="0" y="3312544"/>
                    </a:moveTo>
                    <a:cubicBezTo>
                      <a:pt x="337867" y="3249283"/>
                      <a:pt x="675735" y="3186023"/>
                      <a:pt x="948905" y="3088257"/>
                    </a:cubicBezTo>
                    <a:cubicBezTo>
                      <a:pt x="1222075" y="2990491"/>
                      <a:pt x="1406106" y="2892725"/>
                      <a:pt x="1639019" y="2725948"/>
                    </a:cubicBezTo>
                    <a:cubicBezTo>
                      <a:pt x="1871932" y="2559171"/>
                      <a:pt x="2168106" y="2286001"/>
                      <a:pt x="2346385" y="2087593"/>
                    </a:cubicBezTo>
                    <a:cubicBezTo>
                      <a:pt x="2524664" y="1889185"/>
                      <a:pt x="2541917" y="1716657"/>
                      <a:pt x="2708694" y="1535502"/>
                    </a:cubicBezTo>
                    <a:cubicBezTo>
                      <a:pt x="2875471" y="1354347"/>
                      <a:pt x="3148642" y="1141563"/>
                      <a:pt x="3347049" y="1000665"/>
                    </a:cubicBezTo>
                    <a:cubicBezTo>
                      <a:pt x="3545456" y="859767"/>
                      <a:pt x="3712233" y="764876"/>
                      <a:pt x="3899139" y="690114"/>
                    </a:cubicBezTo>
                    <a:cubicBezTo>
                      <a:pt x="4086045" y="615352"/>
                      <a:pt x="4155057" y="606725"/>
                      <a:pt x="4468483" y="552091"/>
                    </a:cubicBezTo>
                    <a:cubicBezTo>
                      <a:pt x="4781910" y="497457"/>
                      <a:pt x="5779698" y="362310"/>
                      <a:pt x="5779698" y="362310"/>
                    </a:cubicBezTo>
                    <a:cubicBezTo>
                      <a:pt x="6219645" y="301925"/>
                      <a:pt x="6636589" y="241540"/>
                      <a:pt x="7108166" y="189782"/>
                    </a:cubicBezTo>
                    <a:cubicBezTo>
                      <a:pt x="7579743" y="138023"/>
                      <a:pt x="8226724" y="83389"/>
                      <a:pt x="8609162" y="51759"/>
                    </a:cubicBezTo>
                    <a:cubicBezTo>
                      <a:pt x="8991600" y="20129"/>
                      <a:pt x="9197196" y="10064"/>
                      <a:pt x="9402792" y="0"/>
                    </a:cubicBezTo>
                  </a:path>
                </a:pathLst>
              </a:custGeom>
              <a:noFill/>
              <a:ln w="47625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878357A2-A6FD-0845-4925-F57F63487D0D}"/>
                  </a:ext>
                </a:extLst>
              </p:cNvPr>
              <p:cNvSpPr txBox="1"/>
              <p:nvPr/>
            </p:nvSpPr>
            <p:spPr>
              <a:xfrm>
                <a:off x="10122218" y="3836161"/>
                <a:ext cx="16470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Modernization fund</a:t>
                </a:r>
              </a:p>
            </p:txBody>
          </p:sp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BF043973-07CC-0347-B9A5-3D53DA663927}"/>
                  </a:ext>
                </a:extLst>
              </p:cNvPr>
              <p:cNvSpPr txBox="1"/>
              <p:nvPr/>
            </p:nvSpPr>
            <p:spPr>
              <a:xfrm>
                <a:off x="6994710" y="3011676"/>
                <a:ext cx="2718285" cy="604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>
                    <a:solidFill>
                      <a:srgbClr val="FF0000"/>
                    </a:solidFill>
                  </a:rPr>
                  <a:t>Decarbinazation scenatio</a:t>
                </a:r>
              </a:p>
            </p:txBody>
          </p:sp>
        </p:grpSp>
      </p:grp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F55A048-CA00-B8C8-3B45-11BF8DC904F5}"/>
              </a:ext>
            </a:extLst>
          </p:cNvPr>
          <p:cNvSpPr txBox="1"/>
          <p:nvPr/>
        </p:nvSpPr>
        <p:spPr>
          <a:xfrm>
            <a:off x="13149575" y="9483466"/>
            <a:ext cx="102427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Rozvoj OZE, elektromobilita, elektrifikace vytápění a změny v průmyslových odběrech se neobejdou bez masívních investic do sítí a kladou vysoké nároky </a:t>
            </a:r>
            <a:r>
              <a:rPr lang="cs-CZ" sz="3200" b="1">
                <a:solidFill>
                  <a:srgbClr val="FF0000"/>
                </a:solidFill>
              </a:rPr>
              <a:t>na digitalizaci.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45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7490B61B-F895-837C-478F-9D3B00C8F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741" y="1941655"/>
            <a:ext cx="15699572" cy="9618062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C5B97C4-8D4A-4D82-98E9-995B35C9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509299" y="12600000"/>
            <a:ext cx="2592000" cy="93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936318-4550-47C1-A925-C7FD040AF55D}" type="slidenum">
              <a:rPr lang="cs-CZ" smtClean="0"/>
              <a:pPr>
                <a:spcAft>
                  <a:spcPts val="600"/>
                </a:spcAft>
              </a:pPr>
              <a:t>4</a:t>
            </a:fld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D6F89A-8091-423D-BF89-638F9A94F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07" y="846615"/>
            <a:ext cx="21249490" cy="1111972"/>
          </a:xfrm>
        </p:spPr>
        <p:txBody>
          <a:bodyPr anchor="t">
            <a:normAutofit/>
          </a:bodyPr>
          <a:lstStyle/>
          <a:p>
            <a:r>
              <a:rPr lang="cs-CZ" dirty="0"/>
              <a:t>Vývoj spotřeby elektromobilů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599A7ED-BD59-F82A-BF16-F750E2FE00AE}"/>
              </a:ext>
            </a:extLst>
          </p:cNvPr>
          <p:cNvSpPr txBox="1"/>
          <p:nvPr/>
        </p:nvSpPr>
        <p:spPr>
          <a:xfrm>
            <a:off x="17967571" y="4602610"/>
            <a:ext cx="5856352" cy="73184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200" indent="-457200" defTabSz="18288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600">
                <a:solidFill>
                  <a:srgbClr val="0064C8"/>
                </a:solidFill>
              </a:defRPr>
            </a:lvl1pPr>
            <a:lvl2pPr marL="1177200" lvl="1" indent="-457200" defTabSz="18288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00">
                <a:solidFill>
                  <a:srgbClr val="0064C8"/>
                </a:solidFill>
              </a:defRPr>
            </a:lvl2pPr>
            <a:lvl3pPr marL="1080000" indent="-360000" defTabSz="18288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/>
            </a:lvl3pPr>
            <a:lvl4pPr marL="1440000" indent="-360000" defTabSz="18288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/>
            </a:lvl4pPr>
            <a:lvl5pPr marL="1800000" indent="-360000" defTabSz="18288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/>
            </a:lvl5pPr>
            <a:lvl6pPr marL="5029200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600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8000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400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 marL="0" indent="0">
              <a:spcBef>
                <a:spcPts val="600"/>
              </a:spcBef>
              <a:buNone/>
            </a:pPr>
            <a:endParaRPr lang="cs-CZ" sz="1600" b="1" dirty="0"/>
          </a:p>
          <a:p>
            <a:pPr>
              <a:spcBef>
                <a:spcPts val="600"/>
              </a:spcBef>
            </a:pPr>
            <a:r>
              <a:rPr lang="cs-CZ" sz="2800" dirty="0"/>
              <a:t>Vývoj počtu elektromobilů reflektuje německou studii </a:t>
            </a:r>
            <a:r>
              <a:rPr lang="cs-CZ" sz="2800" dirty="0" err="1"/>
              <a:t>Klimaneutrales</a:t>
            </a:r>
            <a:r>
              <a:rPr lang="cs-CZ" sz="2800" dirty="0"/>
              <a:t> </a:t>
            </a:r>
            <a:r>
              <a:rPr lang="cs-CZ" sz="2800" dirty="0" err="1"/>
              <a:t>Deutschland</a:t>
            </a:r>
            <a:r>
              <a:rPr lang="cs-CZ" sz="2800" dirty="0"/>
              <a:t> 2045 a také Nařízení EK na </a:t>
            </a:r>
            <a:r>
              <a:rPr lang="cs-CZ" sz="2800" b="1" dirty="0">
                <a:solidFill>
                  <a:srgbClr val="FF0000"/>
                </a:solidFill>
              </a:rPr>
              <a:t>zákaz prodeje nových vozů se spalovacími motory od roku 2035</a:t>
            </a:r>
          </a:p>
          <a:p>
            <a:pPr marL="0" indent="0">
              <a:spcBef>
                <a:spcPts val="600"/>
              </a:spcBef>
              <a:buNone/>
            </a:pPr>
            <a:endParaRPr lang="cs-CZ" sz="1800" dirty="0"/>
          </a:p>
          <a:p>
            <a:pPr>
              <a:spcBef>
                <a:spcPts val="600"/>
              </a:spcBef>
            </a:pPr>
            <a:r>
              <a:rPr lang="cs-CZ" sz="2800" dirty="0"/>
              <a:t>Počet elektromobilů v roce 2030 </a:t>
            </a:r>
            <a:r>
              <a:rPr lang="cs-CZ" sz="2800" b="1" dirty="0"/>
              <a:t>vzroste na 1 milion, </a:t>
            </a:r>
            <a:r>
              <a:rPr lang="cs-CZ" sz="2800" b="1" dirty="0">
                <a:solidFill>
                  <a:srgbClr val="FF0000"/>
                </a:solidFill>
              </a:rPr>
              <a:t>v</a:t>
            </a:r>
            <a:r>
              <a:rPr lang="cs-CZ" sz="2800" b="1" dirty="0"/>
              <a:t> </a:t>
            </a:r>
            <a:r>
              <a:rPr lang="cs-CZ" sz="2800" b="1" dirty="0">
                <a:solidFill>
                  <a:srgbClr val="FF0000"/>
                </a:solidFill>
              </a:rPr>
              <a:t>cílovém roce 2040 však již bude český vozový park čítat skoro 3 miliony EV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C8A72CC-8174-AEB8-AE40-E5A67BDEB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7571" y="846614"/>
            <a:ext cx="5462345" cy="347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92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C5B97C4-8D4A-4D82-98E9-995B35C9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509299" y="12600000"/>
            <a:ext cx="2592000" cy="93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936318-4550-47C1-A925-C7FD040AF55D}" type="slidenum">
              <a:rPr lang="cs-CZ" smtClean="0"/>
              <a:pPr>
                <a:spcAft>
                  <a:spcPts val="600"/>
                </a:spcAft>
              </a:pPr>
              <a:t>5</a:t>
            </a:fld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D6F89A-8091-423D-BF89-638F9A94F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07" y="846615"/>
            <a:ext cx="21249490" cy="1111972"/>
          </a:xfrm>
        </p:spPr>
        <p:txBody>
          <a:bodyPr anchor="t">
            <a:normAutofit/>
          </a:bodyPr>
          <a:lstStyle/>
          <a:p>
            <a:r>
              <a:rPr lang="cs-CZ" dirty="0"/>
              <a:t>Vývoj spotřeby tepelných čerpadel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599A7ED-BD59-F82A-BF16-F750E2FE00AE}"/>
              </a:ext>
            </a:extLst>
          </p:cNvPr>
          <p:cNvSpPr txBox="1"/>
          <p:nvPr/>
        </p:nvSpPr>
        <p:spPr>
          <a:xfrm>
            <a:off x="17720343" y="5482217"/>
            <a:ext cx="5577911" cy="684943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200" indent="-457200" defTabSz="18288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600">
                <a:solidFill>
                  <a:srgbClr val="0064C8"/>
                </a:solidFill>
              </a:defRPr>
            </a:lvl1pPr>
            <a:lvl2pPr marL="1177200" lvl="1" indent="-457200" defTabSz="18288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00">
                <a:solidFill>
                  <a:srgbClr val="0064C8"/>
                </a:solidFill>
              </a:defRPr>
            </a:lvl2pPr>
            <a:lvl3pPr marL="1080000" indent="-360000" defTabSz="18288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/>
            </a:lvl3pPr>
            <a:lvl4pPr marL="1440000" indent="-360000" defTabSz="18288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/>
            </a:lvl4pPr>
            <a:lvl5pPr marL="1800000" indent="-360000" defTabSz="18288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/>
            </a:lvl5pPr>
            <a:lvl6pPr marL="5029200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600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8000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400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spcBef>
                <a:spcPts val="600"/>
              </a:spcBef>
            </a:pPr>
            <a:r>
              <a:rPr lang="cs-CZ" sz="2800" b="1" dirty="0"/>
              <a:t>tepelná čerpadla (TČ) jsou </a:t>
            </a:r>
            <a:r>
              <a:rPr lang="cs-CZ" sz="2800" dirty="0"/>
              <a:t>v českých podmínkách </a:t>
            </a:r>
            <a:r>
              <a:rPr lang="cs-CZ" sz="2800" b="1" dirty="0"/>
              <a:t>perspektivní zdroj tepla</a:t>
            </a:r>
          </a:p>
          <a:p>
            <a:pPr marL="0" indent="0">
              <a:spcBef>
                <a:spcPts val="600"/>
              </a:spcBef>
              <a:buNone/>
            </a:pPr>
            <a:endParaRPr lang="cs-CZ" sz="2800" dirty="0"/>
          </a:p>
          <a:p>
            <a:pPr>
              <a:spcBef>
                <a:spcPts val="600"/>
              </a:spcBef>
            </a:pPr>
            <a:r>
              <a:rPr lang="cs-CZ" sz="2800" dirty="0"/>
              <a:t>V případě </a:t>
            </a:r>
            <a:r>
              <a:rPr lang="cs-CZ" sz="2800" b="1" dirty="0">
                <a:solidFill>
                  <a:srgbClr val="FF0000"/>
                </a:solidFill>
              </a:rPr>
              <a:t>„důrazné podpory“ </a:t>
            </a:r>
            <a:r>
              <a:rPr lang="cs-CZ" sz="2800" dirty="0"/>
              <a:t>směrem k rozsáhlejší instalaci v ČR </a:t>
            </a:r>
            <a:r>
              <a:rPr lang="cs-CZ" sz="2800" b="1" dirty="0"/>
              <a:t>je možné mít v roce 2040 v provozu více než 1 milion TČ</a:t>
            </a:r>
          </a:p>
          <a:p>
            <a:pPr>
              <a:spcBef>
                <a:spcPts val="600"/>
              </a:spcBef>
            </a:pPr>
            <a:endParaRPr lang="cs-CZ" sz="2800" dirty="0"/>
          </a:p>
          <a:p>
            <a:pPr>
              <a:spcBef>
                <a:spcPts val="600"/>
              </a:spcBef>
            </a:pPr>
            <a:r>
              <a:rPr lang="cs-CZ" sz="2800" b="1" dirty="0"/>
              <a:t>Spotřeba elektřiny na vytápění TČ se v roce 2040 předpokládá až 10 </a:t>
            </a:r>
            <a:r>
              <a:rPr lang="cs-CZ" sz="2800" b="1" dirty="0" err="1"/>
              <a:t>TWh</a:t>
            </a:r>
            <a:r>
              <a:rPr lang="cs-CZ" sz="2800" dirty="0"/>
              <a:t>,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C6B3925-0CD5-24A6-E8DE-95FD904AF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741" y="2208361"/>
            <a:ext cx="15854847" cy="919575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12012E0-989A-2D08-26D5-B9845508A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0761" y="846615"/>
            <a:ext cx="4487730" cy="396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24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E3CF114-EEED-46BD-BA48-1AB07FB7D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530080" y="12603191"/>
            <a:ext cx="2592000" cy="936000"/>
          </a:xfrm>
        </p:spPr>
        <p:txBody>
          <a:bodyPr/>
          <a:lstStyle/>
          <a:p>
            <a:fld id="{93936318-4550-47C1-A925-C7FD040AF55D}" type="slidenum">
              <a:rPr lang="cs-CZ" smtClean="0"/>
              <a:t>6</a:t>
            </a:fld>
            <a:endParaRPr lang="cs-CZ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76D75E4D-7F89-4572-9F5E-1EBDB9E8B0D4}"/>
              </a:ext>
            </a:extLst>
          </p:cNvPr>
          <p:cNvSpPr txBox="1">
            <a:spLocks/>
          </p:cNvSpPr>
          <p:nvPr/>
        </p:nvSpPr>
        <p:spPr>
          <a:xfrm>
            <a:off x="1021979" y="866878"/>
            <a:ext cx="21818592" cy="1440394"/>
          </a:xfrm>
          <a:prstGeom prst="rect">
            <a:avLst/>
          </a:prstGeom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Dekarbonizační scénář spotřeby elektřiny v ČR do roku 2050</a:t>
            </a:r>
            <a:endParaRPr lang="en-US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5033280E-028E-414A-90B7-31938E95F3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977856"/>
              </p:ext>
            </p:extLst>
          </p:nvPr>
        </p:nvGraphicFramePr>
        <p:xfrm>
          <a:off x="1021980" y="2449902"/>
          <a:ext cx="17405506" cy="9506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52100967-398B-4944-8738-2E62B6EDF628}"/>
              </a:ext>
            </a:extLst>
          </p:cNvPr>
          <p:cNvSpPr txBox="1"/>
          <p:nvPr/>
        </p:nvSpPr>
        <p:spPr>
          <a:xfrm>
            <a:off x="19620854" y="526740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5381635-41E1-48E0-928C-0F308581486D}"/>
              </a:ext>
            </a:extLst>
          </p:cNvPr>
          <p:cNvSpPr txBox="1"/>
          <p:nvPr/>
        </p:nvSpPr>
        <p:spPr>
          <a:xfrm>
            <a:off x="19701232" y="2744596"/>
            <a:ext cx="4295096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6"/>
                </a:solidFill>
              </a:rPr>
              <a:t>Spotřeba </a:t>
            </a:r>
            <a:r>
              <a:rPr lang="cs-CZ" sz="2800" b="1" dirty="0" err="1">
                <a:solidFill>
                  <a:schemeClr val="accent6"/>
                </a:solidFill>
              </a:rPr>
              <a:t>prosumerů</a:t>
            </a:r>
            <a:r>
              <a:rPr lang="cs-CZ" sz="2800" b="1" dirty="0">
                <a:solidFill>
                  <a:schemeClr val="accent6"/>
                </a:solidFill>
              </a:rPr>
              <a:t>: 5,3 </a:t>
            </a:r>
            <a:r>
              <a:rPr lang="cs-CZ" sz="2800" b="1" dirty="0" err="1">
                <a:solidFill>
                  <a:schemeClr val="accent6"/>
                </a:solidFill>
              </a:rPr>
              <a:t>TWh</a:t>
            </a:r>
            <a:r>
              <a:rPr lang="cs-CZ" sz="2800" b="1" dirty="0">
                <a:solidFill>
                  <a:schemeClr val="accent6"/>
                </a:solidFill>
              </a:rPr>
              <a:t> </a:t>
            </a:r>
          </a:p>
          <a:p>
            <a:r>
              <a:rPr lang="cs-CZ" sz="2800" b="1" dirty="0">
                <a:solidFill>
                  <a:schemeClr val="accent6"/>
                </a:solidFill>
              </a:rPr>
              <a:t>(další potenciál růstu)</a:t>
            </a:r>
          </a:p>
          <a:p>
            <a:endParaRPr lang="cs-CZ" sz="2800" b="1" dirty="0"/>
          </a:p>
          <a:p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Ztráty v PS a DS: 7 </a:t>
            </a:r>
            <a:r>
              <a:rPr lang="cs-CZ" sz="2800" b="1" dirty="0" err="1">
                <a:solidFill>
                  <a:schemeClr val="accent5">
                    <a:lumMod val="75000"/>
                  </a:schemeClr>
                </a:solidFill>
              </a:rPr>
              <a:t>TWh</a:t>
            </a:r>
            <a:endParaRPr lang="cs-CZ" sz="28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cs-CZ" sz="2800" b="1" dirty="0"/>
          </a:p>
          <a:p>
            <a:endParaRPr lang="en-US" sz="2800" b="1" dirty="0"/>
          </a:p>
          <a:p>
            <a:r>
              <a:rPr lang="cs-CZ" sz="2800" b="1" dirty="0"/>
              <a:t>Spotřeba EM: 13 </a:t>
            </a:r>
            <a:r>
              <a:rPr lang="cs-CZ" sz="2800" b="1" dirty="0" err="1"/>
              <a:t>TWh</a:t>
            </a:r>
            <a:endParaRPr lang="cs-CZ" sz="2800" b="1" dirty="0"/>
          </a:p>
          <a:p>
            <a:r>
              <a:rPr lang="cs-CZ" sz="2800" b="1" dirty="0"/>
              <a:t>cca 3-4,5 mil eV</a:t>
            </a:r>
          </a:p>
          <a:p>
            <a:endParaRPr lang="cs-CZ" sz="2800" b="1" dirty="0"/>
          </a:p>
          <a:p>
            <a:r>
              <a:rPr lang="cs-CZ" sz="2800" b="1" dirty="0">
                <a:solidFill>
                  <a:srgbClr val="FC7404"/>
                </a:solidFill>
              </a:rPr>
              <a:t>Spotřeba TČ: 17 </a:t>
            </a:r>
            <a:r>
              <a:rPr lang="cs-CZ" sz="2800" b="1" dirty="0" err="1">
                <a:solidFill>
                  <a:srgbClr val="FC7404"/>
                </a:solidFill>
              </a:rPr>
              <a:t>TWh</a:t>
            </a:r>
            <a:endParaRPr lang="cs-CZ" sz="2800" b="1" dirty="0">
              <a:solidFill>
                <a:srgbClr val="FC7404"/>
              </a:solidFill>
            </a:endParaRPr>
          </a:p>
          <a:p>
            <a:r>
              <a:rPr lang="cs-CZ" sz="2800" b="1" dirty="0">
                <a:solidFill>
                  <a:srgbClr val="FC7404"/>
                </a:solidFill>
              </a:rPr>
              <a:t>1,5 mil TČ (náhrada za plyn + úspory)</a:t>
            </a:r>
          </a:p>
          <a:p>
            <a:endParaRPr lang="cs-CZ" sz="2800" b="1" dirty="0"/>
          </a:p>
          <a:p>
            <a:r>
              <a:rPr lang="cs-CZ" sz="2800" b="1" dirty="0">
                <a:solidFill>
                  <a:schemeClr val="tx2"/>
                </a:solidFill>
              </a:rPr>
              <a:t>TNS základní </a:t>
            </a:r>
          </a:p>
          <a:p>
            <a:r>
              <a:rPr lang="cs-CZ" sz="2800" b="1" dirty="0">
                <a:solidFill>
                  <a:schemeClr val="tx2"/>
                </a:solidFill>
              </a:rPr>
              <a:t>(růst 1%-1,5%): </a:t>
            </a:r>
          </a:p>
          <a:p>
            <a:r>
              <a:rPr lang="cs-CZ" sz="2800" b="1" dirty="0">
                <a:solidFill>
                  <a:schemeClr val="tx2"/>
                </a:solidFill>
              </a:rPr>
              <a:t>	2030 -  76 </a:t>
            </a:r>
            <a:r>
              <a:rPr lang="cs-CZ" sz="2800" b="1" dirty="0" err="1">
                <a:solidFill>
                  <a:schemeClr val="tx2"/>
                </a:solidFill>
              </a:rPr>
              <a:t>TWh</a:t>
            </a:r>
            <a:endParaRPr lang="cs-CZ" sz="2800" b="1" dirty="0">
              <a:solidFill>
                <a:schemeClr val="tx2"/>
              </a:solidFill>
            </a:endParaRPr>
          </a:p>
          <a:p>
            <a:r>
              <a:rPr lang="cs-CZ" sz="2800" b="1" dirty="0">
                <a:solidFill>
                  <a:schemeClr val="tx2"/>
                </a:solidFill>
              </a:rPr>
              <a:t>	2040 -  81 </a:t>
            </a:r>
            <a:r>
              <a:rPr lang="cs-CZ" sz="2800" b="1" dirty="0" err="1">
                <a:solidFill>
                  <a:schemeClr val="tx2"/>
                </a:solidFill>
              </a:rPr>
              <a:t>TWh</a:t>
            </a:r>
            <a:endParaRPr lang="cs-CZ" sz="2800" b="1" dirty="0">
              <a:solidFill>
                <a:schemeClr val="tx2"/>
              </a:solidFill>
            </a:endParaRPr>
          </a:p>
          <a:p>
            <a:r>
              <a:rPr lang="cs-CZ" sz="2800" b="1" dirty="0">
                <a:solidFill>
                  <a:schemeClr val="tx2"/>
                </a:solidFill>
              </a:rPr>
              <a:t>	2050 -  86 </a:t>
            </a:r>
            <a:r>
              <a:rPr lang="cs-CZ" sz="2800" b="1" dirty="0" err="1">
                <a:solidFill>
                  <a:schemeClr val="tx2"/>
                </a:solidFill>
              </a:rPr>
              <a:t>TWh</a:t>
            </a:r>
            <a:endParaRPr lang="cs-CZ" sz="2800" b="1" dirty="0">
              <a:solidFill>
                <a:schemeClr val="tx2"/>
              </a:solidFill>
            </a:endParaRPr>
          </a:p>
          <a:p>
            <a:endParaRPr lang="cs-CZ" sz="2800" b="1" dirty="0">
              <a:solidFill>
                <a:schemeClr val="tx2"/>
              </a:solidFill>
            </a:endParaRPr>
          </a:p>
          <a:p>
            <a:r>
              <a:rPr lang="cs-CZ" sz="2800" b="1" dirty="0">
                <a:solidFill>
                  <a:schemeClr val="tx2"/>
                </a:solidFill>
              </a:rPr>
              <a:t>Potenciál úspor</a:t>
            </a:r>
            <a:endParaRPr lang="en-US" sz="2800" b="1" dirty="0">
              <a:solidFill>
                <a:schemeClr val="tx2"/>
              </a:solidFill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BE9805E-4257-DB03-9EBD-5F4E6464686A}"/>
              </a:ext>
            </a:extLst>
          </p:cNvPr>
          <p:cNvCxnSpPr>
            <a:cxnSpLocks/>
          </p:cNvCxnSpPr>
          <p:nvPr/>
        </p:nvCxnSpPr>
        <p:spPr>
          <a:xfrm flipV="1">
            <a:off x="18416009" y="3630859"/>
            <a:ext cx="1201242" cy="614858"/>
          </a:xfrm>
          <a:prstGeom prst="line">
            <a:avLst/>
          </a:prstGeom>
          <a:ln w="44450">
            <a:solidFill>
              <a:schemeClr val="accent6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C68B4B32-C81E-A693-BCDD-43B26B35C816}"/>
              </a:ext>
            </a:extLst>
          </p:cNvPr>
          <p:cNvCxnSpPr>
            <a:cxnSpLocks/>
          </p:cNvCxnSpPr>
          <p:nvPr/>
        </p:nvCxnSpPr>
        <p:spPr>
          <a:xfrm flipV="1">
            <a:off x="18195011" y="4662779"/>
            <a:ext cx="1348777" cy="192816"/>
          </a:xfrm>
          <a:prstGeom prst="line">
            <a:avLst/>
          </a:prstGeom>
          <a:ln w="44450">
            <a:solidFill>
              <a:schemeClr val="accent5">
                <a:lumMod val="75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BBA97267-BE4D-FBC6-2F51-89495218C0F4}"/>
              </a:ext>
            </a:extLst>
          </p:cNvPr>
          <p:cNvCxnSpPr>
            <a:cxnSpLocks/>
          </p:cNvCxnSpPr>
          <p:nvPr/>
        </p:nvCxnSpPr>
        <p:spPr>
          <a:xfrm>
            <a:off x="18288293" y="5760940"/>
            <a:ext cx="1255495" cy="326752"/>
          </a:xfrm>
          <a:prstGeom prst="line">
            <a:avLst/>
          </a:prstGeom>
          <a:ln w="44450">
            <a:solidFill>
              <a:schemeClr val="accent3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7781BBF8-5B60-C04C-1FD0-7AC3C7D3BE3D}"/>
              </a:ext>
            </a:extLst>
          </p:cNvPr>
          <p:cNvCxnSpPr>
            <a:cxnSpLocks/>
          </p:cNvCxnSpPr>
          <p:nvPr/>
        </p:nvCxnSpPr>
        <p:spPr>
          <a:xfrm>
            <a:off x="18309635" y="6624566"/>
            <a:ext cx="1307616" cy="519251"/>
          </a:xfrm>
          <a:prstGeom prst="line">
            <a:avLst/>
          </a:prstGeom>
          <a:ln w="44450">
            <a:solidFill>
              <a:srgbClr val="FC7404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CC98AB93-6299-92BA-E102-EA34780CFF5C}"/>
              </a:ext>
            </a:extLst>
          </p:cNvPr>
          <p:cNvCxnSpPr>
            <a:cxnSpLocks/>
          </p:cNvCxnSpPr>
          <p:nvPr/>
        </p:nvCxnSpPr>
        <p:spPr>
          <a:xfrm>
            <a:off x="18410270" y="8563011"/>
            <a:ext cx="1156473" cy="602254"/>
          </a:xfrm>
          <a:prstGeom prst="line">
            <a:avLst/>
          </a:prstGeom>
          <a:ln w="44450">
            <a:solidFill>
              <a:schemeClr val="accent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B45EC231-1D2E-5F36-0E52-F23CCBE24292}"/>
              </a:ext>
            </a:extLst>
          </p:cNvPr>
          <p:cNvSpPr txBox="1"/>
          <p:nvPr/>
        </p:nvSpPr>
        <p:spPr>
          <a:xfrm>
            <a:off x="5509210" y="4191280"/>
            <a:ext cx="6422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Spotřeba elektřiny se může vlivem dekarbonizace dvojnásobit!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B60807BA-40DB-7252-8FDD-06343251FC17}"/>
              </a:ext>
            </a:extLst>
          </p:cNvPr>
          <p:cNvSpPr txBox="1"/>
          <p:nvPr/>
        </p:nvSpPr>
        <p:spPr>
          <a:xfrm>
            <a:off x="12673412" y="7956197"/>
            <a:ext cx="49676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</a:rPr>
              <a:t>Nové trendy růstu spotřeby náhradou fosilních paliv v průmyslu, službách dopravě a vytápění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20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BE58C0A-F863-87B1-CC5E-B195118E2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6318-4550-47C1-A925-C7FD040AF55D}" type="slidenum">
              <a:rPr lang="cs-CZ" smtClean="0"/>
              <a:t>7</a:t>
            </a:fld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1EC779A-3211-E4AF-1D20-87D87AF69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07" y="1277936"/>
            <a:ext cx="21818592" cy="1440000"/>
          </a:xfrm>
        </p:spPr>
        <p:txBody>
          <a:bodyPr/>
          <a:lstStyle/>
          <a:p>
            <a:r>
              <a:rPr lang="cs-CZ" dirty="0"/>
              <a:t>Předběžné výsledky scénářů NEKP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67065E3-6678-E621-7955-ACFA2B28B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6481" y="2470835"/>
            <a:ext cx="12879091" cy="904512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CD3FD89-F3AB-1590-E126-AED0F9B78433}"/>
              </a:ext>
            </a:extLst>
          </p:cNvPr>
          <p:cNvSpPr txBox="1"/>
          <p:nvPr/>
        </p:nvSpPr>
        <p:spPr>
          <a:xfrm>
            <a:off x="1282701" y="2675567"/>
            <a:ext cx="82420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Celkový trend dekarbonizace  k r. 2050:</a:t>
            </a:r>
          </a:p>
          <a:p>
            <a:endParaRPr lang="cs-CZ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spcAft>
                <a:spcPts val="1200"/>
              </a:spcAft>
              <a:buAutoNum type="alphaLcParenR"/>
            </a:pPr>
            <a:r>
              <a:rPr lang="cs-CZ" sz="32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znamená snížení spotřeby primární energie </a:t>
            </a:r>
            <a:r>
              <a:rPr lang="cs-CZ" sz="3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více než 300 PJ a nahrazení velké časti fosilních bezemisními technologiemi</a:t>
            </a:r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endParaRPr lang="cs-CZ" sz="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lphaLcParenR" startAt="2"/>
            </a:pP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snížení konečné </a:t>
            </a:r>
            <a:r>
              <a:rPr 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spotřeby paliv o více než 100 </a:t>
            </a:r>
            <a:r>
              <a:rPr lang="cs-CZ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TWh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především v dopravě a budovách</a:t>
            </a:r>
          </a:p>
          <a:p>
            <a:pPr marL="514350" indent="-514350">
              <a:buAutoNum type="alphaLcParenR" startAt="2"/>
            </a:pPr>
            <a:endParaRPr lang="cs-CZ" sz="3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lphaLcParenR" startAt="2"/>
            </a:pPr>
            <a:endParaRPr lang="cs-CZ" sz="3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945BDC1-7736-441E-87C5-CCEDC78DC072}"/>
              </a:ext>
            </a:extLst>
          </p:cNvPr>
          <p:cNvSpPr txBox="1"/>
          <p:nvPr/>
        </p:nvSpPr>
        <p:spPr>
          <a:xfrm>
            <a:off x="1282701" y="6671976"/>
            <a:ext cx="82420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arenR" startAt="3"/>
            </a:pPr>
            <a:r>
              <a:rPr lang="cs-CZ" sz="3200" b="1" dirty="0">
                <a:solidFill>
                  <a:srgbClr val="EF63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Spotřeba paliv klesá, především díky vysoké elektrifikaci a energetickými úsporami</a:t>
            </a:r>
            <a:r>
              <a:rPr lang="cs-CZ" sz="32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cs-CZ" sz="32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14350" indent="-514350">
              <a:buFont typeface="+mj-lt"/>
              <a:buAutoNum type="alphaLcParenR" startAt="4"/>
            </a:pPr>
            <a:r>
              <a:rPr lang="cs-CZ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Vodíkové technologie:</a:t>
            </a:r>
          </a:p>
          <a:p>
            <a:endParaRPr lang="cs-CZ" sz="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Napojení na evropskou vodíkovou infrastrukturou vyplývá z vodíkové strategie,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Neřeší se závislost na dovozu H2 z jiných zemí/regionů. Cena H2 se předpokládá 2€/kg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9E018739-63AE-EA91-F3E7-0E848A189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0642" y="10685847"/>
            <a:ext cx="1565334" cy="507532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F6D0047B-0BAB-45D5-9AC0-30C6C0B8B8B0}"/>
              </a:ext>
            </a:extLst>
          </p:cNvPr>
          <p:cNvCxnSpPr>
            <a:cxnSpLocks/>
          </p:cNvCxnSpPr>
          <p:nvPr/>
        </p:nvCxnSpPr>
        <p:spPr>
          <a:xfrm flipH="1" flipV="1">
            <a:off x="9804829" y="7530610"/>
            <a:ext cx="1620000" cy="540000"/>
          </a:xfrm>
          <a:prstGeom prst="straightConnector1">
            <a:avLst/>
          </a:prstGeom>
          <a:ln w="63500">
            <a:solidFill>
              <a:srgbClr val="EF63DE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1B4F9607-4F8E-F32C-0700-6AE2CAD1FCD2}"/>
              </a:ext>
            </a:extLst>
          </p:cNvPr>
          <p:cNvCxnSpPr>
            <a:cxnSpLocks/>
          </p:cNvCxnSpPr>
          <p:nvPr/>
        </p:nvCxnSpPr>
        <p:spPr>
          <a:xfrm flipH="1">
            <a:off x="9875519" y="9285940"/>
            <a:ext cx="1620000" cy="540000"/>
          </a:xfrm>
          <a:prstGeom prst="straightConnector1">
            <a:avLst/>
          </a:prstGeom>
          <a:ln w="63500">
            <a:solidFill>
              <a:srgbClr val="0064C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5974203E-34A6-4A67-55A1-B4D3C622B94B}"/>
              </a:ext>
            </a:extLst>
          </p:cNvPr>
          <p:cNvCxnSpPr>
            <a:cxnSpLocks/>
          </p:cNvCxnSpPr>
          <p:nvPr/>
        </p:nvCxnSpPr>
        <p:spPr>
          <a:xfrm flipH="1" flipV="1">
            <a:off x="9875519" y="4059891"/>
            <a:ext cx="1620000" cy="540000"/>
          </a:xfrm>
          <a:prstGeom prst="straightConnector1">
            <a:avLst/>
          </a:prstGeom>
          <a:ln w="635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0274947C-4378-7782-9625-5A61CE520B4C}"/>
              </a:ext>
            </a:extLst>
          </p:cNvPr>
          <p:cNvCxnSpPr>
            <a:cxnSpLocks/>
          </p:cNvCxnSpPr>
          <p:nvPr/>
        </p:nvCxnSpPr>
        <p:spPr>
          <a:xfrm flipH="1" flipV="1">
            <a:off x="9804829" y="5866938"/>
            <a:ext cx="1620000" cy="54000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320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C5B97C4-8D4A-4D82-98E9-995B35C9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509299" y="12600000"/>
            <a:ext cx="2592000" cy="93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936318-4550-47C1-A925-C7FD040AF55D}" type="slidenum">
              <a:rPr lang="cs-CZ" smtClean="0"/>
              <a:pPr>
                <a:spcAft>
                  <a:spcPts val="600"/>
                </a:spcAft>
              </a:pPr>
              <a:t>8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599A7ED-BD59-F82A-BF16-F750E2FE00AE}"/>
              </a:ext>
            </a:extLst>
          </p:cNvPr>
          <p:cNvSpPr txBox="1"/>
          <p:nvPr/>
        </p:nvSpPr>
        <p:spPr>
          <a:xfrm>
            <a:off x="1282707" y="2868713"/>
            <a:ext cx="7542316" cy="8740476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457200" indent="-457200" defTabSz="18288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600">
                <a:solidFill>
                  <a:srgbClr val="0064C8"/>
                </a:solidFill>
              </a:defRPr>
            </a:lvl1pPr>
            <a:lvl2pPr marL="1177200" lvl="1" indent="-457200" defTabSz="18288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00">
                <a:solidFill>
                  <a:srgbClr val="0064C8"/>
                </a:solidFill>
              </a:defRPr>
            </a:lvl2pPr>
            <a:lvl3pPr marL="1080000" indent="-360000" defTabSz="18288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/>
            </a:lvl3pPr>
            <a:lvl4pPr marL="1440000" indent="-360000" defTabSz="18288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/>
            </a:lvl4pPr>
            <a:lvl5pPr marL="1800000" indent="-360000" defTabSz="18288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/>
            </a:lvl5pPr>
            <a:lvl6pPr marL="5029200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600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8000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400" indent="-45720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spcBef>
                <a:spcPts val="600"/>
              </a:spcBef>
            </a:pPr>
            <a:r>
              <a:rPr lang="cs-CZ" sz="3200" b="1" dirty="0"/>
              <a:t>Výroba zeleného vodíku z FVE a VTE na území ČR je limitovaná množstvím slunečního svitu a silou větru</a:t>
            </a:r>
          </a:p>
          <a:p>
            <a:pPr marL="0" indent="0">
              <a:spcBef>
                <a:spcPts val="600"/>
              </a:spcBef>
              <a:buNone/>
            </a:pPr>
            <a:endParaRPr lang="cs-CZ" sz="3200" b="1" dirty="0"/>
          </a:p>
          <a:p>
            <a:pPr>
              <a:spcBef>
                <a:spcPts val="600"/>
              </a:spcBef>
            </a:pPr>
            <a:r>
              <a:rPr lang="cs-CZ" sz="3200" b="1" dirty="0"/>
              <a:t>Pro ČR je nezbytné se připojit k budoucímu transevropskému systému vodíkových plynovodů</a:t>
            </a:r>
          </a:p>
          <a:p>
            <a:pPr>
              <a:spcBef>
                <a:spcPts val="600"/>
              </a:spcBef>
            </a:pPr>
            <a:endParaRPr lang="cs-CZ" sz="3200" b="1" dirty="0"/>
          </a:p>
          <a:p>
            <a:pPr>
              <a:spcBef>
                <a:spcPts val="600"/>
              </a:spcBef>
            </a:pPr>
            <a:r>
              <a:rPr lang="cs-CZ" sz="3200" dirty="0"/>
              <a:t>V budoucnosti se uvažuje zejména s dovozem čistého vodíku z oblastí s vysokou penetrací OZE:</a:t>
            </a:r>
          </a:p>
          <a:p>
            <a:pPr marL="0" indent="0">
              <a:spcBef>
                <a:spcPts val="600"/>
              </a:spcBef>
              <a:buNone/>
            </a:pPr>
            <a:endParaRPr lang="cs-CZ" sz="3200" dirty="0"/>
          </a:p>
          <a:p>
            <a:pPr lvl="1">
              <a:spcBef>
                <a:spcPts val="600"/>
              </a:spcBef>
            </a:pPr>
            <a:r>
              <a:rPr lang="cs-CZ" sz="2800" dirty="0"/>
              <a:t>Severní, Baltské a Středozemní moře zejména pro VTE, </a:t>
            </a:r>
          </a:p>
          <a:p>
            <a:pPr lvl="1">
              <a:spcBef>
                <a:spcPts val="600"/>
              </a:spcBef>
            </a:pPr>
            <a:r>
              <a:rPr lang="cs-CZ" sz="2800" dirty="0"/>
              <a:t>severní Afrika pro FVE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71C4382-1582-6FFF-50F0-6BEB661AF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148" y="2919688"/>
            <a:ext cx="11617049" cy="874047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2D6F89A-8091-423D-BF89-638F9A94F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07" y="846615"/>
            <a:ext cx="21249490" cy="1111972"/>
          </a:xfrm>
        </p:spPr>
        <p:txBody>
          <a:bodyPr anchor="t">
            <a:normAutofit/>
          </a:bodyPr>
          <a:lstStyle/>
          <a:p>
            <a:r>
              <a:rPr lang="cs-CZ" dirty="0"/>
              <a:t>„Nejistá“ rol</a:t>
            </a:r>
            <a:r>
              <a:rPr lang="en-US" dirty="0"/>
              <a:t>e</a:t>
            </a:r>
            <a:r>
              <a:rPr lang="cs-CZ" dirty="0"/>
              <a:t> vodíku v Dekarbonizačním scénáři?</a:t>
            </a:r>
          </a:p>
        </p:txBody>
      </p:sp>
      <p:sp>
        <p:nvSpPr>
          <p:cNvPr id="3" name="Bublinový popisek: čárový 2">
            <a:extLst>
              <a:ext uri="{FF2B5EF4-FFF2-40B4-BE49-F238E27FC236}">
                <a16:creationId xmlns:a16="http://schemas.microsoft.com/office/drawing/2014/main" id="{EC0B1903-FFF5-4A1D-F1F7-7BAB31555144}"/>
              </a:ext>
            </a:extLst>
          </p:cNvPr>
          <p:cNvSpPr/>
          <p:nvPr/>
        </p:nvSpPr>
        <p:spPr>
          <a:xfrm>
            <a:off x="9270423" y="2868713"/>
            <a:ext cx="3289449" cy="2412161"/>
          </a:xfrm>
          <a:prstGeom prst="borderCallout1">
            <a:avLst>
              <a:gd name="adj1" fmla="val 97789"/>
              <a:gd name="adj2" fmla="val 98015"/>
              <a:gd name="adj3" fmla="val 223034"/>
              <a:gd name="adj4" fmla="val 180372"/>
            </a:avLst>
          </a:prstGeom>
          <a:solidFill>
            <a:schemeClr val="bg1"/>
          </a:solidFill>
          <a:ln w="4762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rgbClr val="FF0000"/>
                </a:solidFill>
              </a:rPr>
              <a:t>Po roce 2030 bude vývoj elektrolýzy plně determinován dostupností a cenou dováženého vodíku</a:t>
            </a:r>
          </a:p>
        </p:txBody>
      </p:sp>
    </p:spTree>
    <p:extLst>
      <p:ext uri="{BB962C8B-B14F-4D97-AF65-F5344CB8AC3E}">
        <p14:creationId xmlns:p14="http://schemas.microsoft.com/office/powerpoint/2010/main" val="2415835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Skupina 27"/>
          <p:cNvGrpSpPr/>
          <p:nvPr/>
        </p:nvGrpSpPr>
        <p:grpSpPr>
          <a:xfrm>
            <a:off x="14529768" y="1111539"/>
            <a:ext cx="5423518" cy="5428568"/>
            <a:chOff x="8297375" y="3356992"/>
            <a:chExt cx="2911193" cy="2911193"/>
          </a:xfrm>
        </p:grpSpPr>
        <p:sp>
          <p:nvSpPr>
            <p:cNvPr id="18" name="Ovál 17"/>
            <p:cNvSpPr/>
            <p:nvPr/>
          </p:nvSpPr>
          <p:spPr>
            <a:xfrm>
              <a:off x="8297375" y="3356992"/>
              <a:ext cx="2911193" cy="2911193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8599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8572228" y="3969494"/>
              <a:ext cx="2361487" cy="340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999" dirty="0">
                  <a:solidFill>
                    <a:srgbClr val="C00000"/>
                  </a:solidFill>
                </a:rPr>
                <a:t>Power-to-gas</a:t>
              </a:r>
              <a:endParaRPr lang="cs-CZ" sz="1050" i="1" dirty="0">
                <a:solidFill>
                  <a:srgbClr val="C00000"/>
                </a:solidFill>
              </a:endParaRPr>
            </a:p>
          </p:txBody>
        </p:sp>
        <p:pic>
          <p:nvPicPr>
            <p:cNvPr id="20" name="Picture 1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5" t="7377" r="2649" b="6569"/>
            <a:stretch/>
          </p:blipFill>
          <p:spPr bwMode="auto">
            <a:xfrm>
              <a:off x="8436003" y="4565050"/>
              <a:ext cx="2591795" cy="906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Skupina 26"/>
          <p:cNvGrpSpPr/>
          <p:nvPr/>
        </p:nvGrpSpPr>
        <p:grpSpPr>
          <a:xfrm>
            <a:off x="8686053" y="1469985"/>
            <a:ext cx="5843715" cy="5428568"/>
            <a:chOff x="6054810" y="1731046"/>
            <a:chExt cx="3148485" cy="2922090"/>
          </a:xfrm>
        </p:grpSpPr>
        <p:sp>
          <p:nvSpPr>
            <p:cNvPr id="23" name="Ovál 22"/>
            <p:cNvSpPr/>
            <p:nvPr/>
          </p:nvSpPr>
          <p:spPr>
            <a:xfrm>
              <a:off x="6168008" y="1731046"/>
              <a:ext cx="2922090" cy="292209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8599"/>
            </a:p>
          </p:txBody>
        </p:sp>
        <p:grpSp>
          <p:nvGrpSpPr>
            <p:cNvPr id="24" name="Skupina 23"/>
            <p:cNvGrpSpPr/>
            <p:nvPr/>
          </p:nvGrpSpPr>
          <p:grpSpPr>
            <a:xfrm>
              <a:off x="6054810" y="2204862"/>
              <a:ext cx="3148485" cy="1944217"/>
              <a:chOff x="1979908" y="4485075"/>
              <a:chExt cx="3620911" cy="2235946"/>
            </a:xfrm>
          </p:grpSpPr>
          <p:pic>
            <p:nvPicPr>
              <p:cNvPr id="25" name="Picture 2" descr="VÃ½sledek obrÃ¡zku pro battery storage principle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1837"/>
              <a:stretch/>
            </p:blipFill>
            <p:spPr bwMode="auto">
              <a:xfrm>
                <a:off x="2606967" y="5114397"/>
                <a:ext cx="2379352" cy="16066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ovéPole 25"/>
              <p:cNvSpPr txBox="1"/>
              <p:nvPr/>
            </p:nvSpPr>
            <p:spPr>
              <a:xfrm>
                <a:off x="1979908" y="4485075"/>
                <a:ext cx="3620911" cy="37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cs-CZ"/>
                </a:defPPr>
                <a:lvl1pPr algn="ctr">
                  <a:defRPr sz="2800" b="1">
                    <a:solidFill>
                      <a:srgbClr val="C00000"/>
                    </a:solidFill>
                  </a:defRPr>
                </a:lvl1pPr>
              </a:lstStyle>
              <a:p>
                <a:r>
                  <a:rPr lang="cs-CZ" sz="3599" b="0" dirty="0"/>
                  <a:t>Akumulace energie</a:t>
                </a:r>
              </a:p>
            </p:txBody>
          </p:sp>
        </p:grpSp>
      </p:grpSp>
      <p:sp>
        <p:nvSpPr>
          <p:cNvPr id="34" name="TextovéPole 33"/>
          <p:cNvSpPr txBox="1"/>
          <p:nvPr/>
        </p:nvSpPr>
        <p:spPr>
          <a:xfrm>
            <a:off x="11607911" y="12474179"/>
            <a:ext cx="356118" cy="461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539696" algn="l"/>
              </a:tabLst>
            </a:pPr>
            <a:r>
              <a:rPr lang="cs-CZ" sz="2400" dirty="0"/>
              <a:t>3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D1D092A-DCDB-CDC9-5B90-B89A01E65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0299" y="7240866"/>
            <a:ext cx="6802767" cy="4577589"/>
          </a:xfrm>
          <a:prstGeom prst="rect">
            <a:avLst/>
          </a:prstGeom>
        </p:spPr>
      </p:pic>
      <p:grpSp>
        <p:nvGrpSpPr>
          <p:cNvPr id="29" name="Skupina 28"/>
          <p:cNvGrpSpPr/>
          <p:nvPr/>
        </p:nvGrpSpPr>
        <p:grpSpPr>
          <a:xfrm>
            <a:off x="10826280" y="6579217"/>
            <a:ext cx="5423517" cy="5497405"/>
            <a:chOff x="9006558" y="1154982"/>
            <a:chExt cx="2922090" cy="2922090"/>
          </a:xfrm>
        </p:grpSpPr>
        <p:sp>
          <p:nvSpPr>
            <p:cNvPr id="17" name="Ovál 16"/>
            <p:cNvSpPr/>
            <p:nvPr/>
          </p:nvSpPr>
          <p:spPr>
            <a:xfrm>
              <a:off x="9006558" y="1154982"/>
              <a:ext cx="2922090" cy="292209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8599"/>
            </a:p>
          </p:txBody>
        </p:sp>
        <p:pic>
          <p:nvPicPr>
            <p:cNvPr id="21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9028" y="2060848"/>
              <a:ext cx="2643834" cy="1276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ovéPole 21"/>
            <p:cNvSpPr txBox="1"/>
            <p:nvPr/>
          </p:nvSpPr>
          <p:spPr>
            <a:xfrm>
              <a:off x="9381352" y="1547500"/>
              <a:ext cx="2115248" cy="323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algn="ctr">
                <a:defRPr sz="2000" b="1"/>
              </a:lvl1pPr>
            </a:lstStyle>
            <a:p>
              <a:r>
                <a:rPr lang="cs-CZ" sz="3599" b="0" dirty="0" err="1">
                  <a:solidFill>
                    <a:srgbClr val="C00000"/>
                  </a:solidFill>
                </a:rPr>
                <a:t>Power</a:t>
              </a:r>
              <a:r>
                <a:rPr lang="cs-CZ" sz="3599" b="0" dirty="0">
                  <a:solidFill>
                    <a:srgbClr val="C00000"/>
                  </a:solidFill>
                </a:rPr>
                <a:t>-to-</a:t>
              </a:r>
              <a:r>
                <a:rPr lang="cs-CZ" sz="3599" b="0" dirty="0" err="1">
                  <a:solidFill>
                    <a:srgbClr val="C00000"/>
                  </a:solidFill>
                </a:rPr>
                <a:t>heat</a:t>
              </a:r>
              <a:endParaRPr lang="cs-CZ" sz="3599" b="0" dirty="0">
                <a:solidFill>
                  <a:srgbClr val="C00000"/>
                </a:solidFill>
              </a:endParaRPr>
            </a:p>
          </p:txBody>
        </p:sp>
      </p:grp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151905" y="2122485"/>
            <a:ext cx="7954345" cy="1012353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5199" b="1" dirty="0">
              <a:solidFill>
                <a:srgbClr val="C0000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5199" b="1" dirty="0">
                <a:solidFill>
                  <a:srgbClr val="C00000"/>
                </a:solidFill>
              </a:rPr>
              <a:t>Hlavní drivery (3D):   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4399" b="1" dirty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4399" b="1" dirty="0">
                <a:solidFill>
                  <a:srgbClr val="C00000"/>
                </a:solidFill>
              </a:rPr>
              <a:t>Decentralizace, Dekarbonizace 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4399" b="1" dirty="0">
                <a:solidFill>
                  <a:srgbClr val="C00000"/>
                </a:solidFill>
              </a:rPr>
              <a:t>Digitalizace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4399" b="1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4399" b="1" dirty="0"/>
              <a:t>K transformaci energetiky a využívání nových technologií dochází na straně výroby i na straně spotřeby:</a:t>
            </a:r>
            <a:r>
              <a:rPr lang="cs-CZ" sz="4399" dirty="0"/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cs-CZ" sz="2799" dirty="0"/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4399" dirty="0"/>
              <a:t>OZE – vlastní výroba elektřiny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4399" dirty="0"/>
              <a:t>Akumulace energie – ukládání přebytků</a:t>
            </a:r>
          </a:p>
          <a:p>
            <a:pPr marL="360000" lvl="1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None/>
            </a:pPr>
            <a:r>
              <a:rPr lang="cs-CZ" sz="4399" dirty="0"/>
              <a:t>    spolehlivost a nezávislost dodávek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4399" dirty="0" err="1"/>
              <a:t>Power</a:t>
            </a:r>
            <a:r>
              <a:rPr lang="cs-CZ" sz="4399" dirty="0"/>
              <a:t>-to-</a:t>
            </a:r>
            <a:r>
              <a:rPr lang="cs-CZ" sz="4399" dirty="0" err="1"/>
              <a:t>heat</a:t>
            </a:r>
            <a:r>
              <a:rPr lang="cs-CZ" sz="4399" dirty="0"/>
              <a:t> (např. </a:t>
            </a:r>
            <a:r>
              <a:rPr lang="cs-CZ" sz="4399" dirty="0" err="1"/>
              <a:t>termoolejové</a:t>
            </a:r>
            <a:r>
              <a:rPr lang="cs-CZ" sz="4399" dirty="0"/>
              <a:t> pece)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4399" dirty="0" err="1"/>
              <a:t>Power</a:t>
            </a:r>
            <a:r>
              <a:rPr lang="cs-CZ" sz="4399" dirty="0"/>
              <a:t>-to-</a:t>
            </a:r>
            <a:r>
              <a:rPr lang="cs-CZ" sz="4399" dirty="0" err="1"/>
              <a:t>gas</a:t>
            </a:r>
            <a:r>
              <a:rPr lang="cs-CZ" sz="4399" dirty="0"/>
              <a:t>  (H2 - </a:t>
            </a:r>
            <a:r>
              <a:rPr lang="cs-CZ" sz="4399" dirty="0" err="1"/>
              <a:t>ready</a:t>
            </a:r>
            <a:r>
              <a:rPr lang="cs-CZ" sz="4399" dirty="0"/>
              <a:t> technologie)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4399" dirty="0"/>
              <a:t>Chytré sítě/chytré měření (flexibilita)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4399" dirty="0"/>
              <a:t>E-mobilita – logistika</a:t>
            </a:r>
          </a:p>
          <a:p>
            <a:pPr marL="360000" lvl="1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None/>
            </a:pPr>
            <a:endParaRPr lang="cs-CZ" sz="1400" dirty="0"/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4399" b="1" dirty="0">
                <a:solidFill>
                  <a:schemeClr val="accent6"/>
                </a:solidFill>
              </a:rPr>
              <a:t>Možnost zeleného financování (ESG)</a:t>
            </a:r>
            <a:endParaRPr lang="cs-CZ" sz="2400" b="1" dirty="0">
              <a:solidFill>
                <a:schemeClr val="accent6"/>
              </a:solidFill>
            </a:endParaRPr>
          </a:p>
        </p:txBody>
      </p:sp>
      <p:sp>
        <p:nvSpPr>
          <p:cNvPr id="6" name="Šipka: obousměrná vodorovná 5">
            <a:extLst>
              <a:ext uri="{FF2B5EF4-FFF2-40B4-BE49-F238E27FC236}">
                <a16:creationId xmlns:a16="http://schemas.microsoft.com/office/drawing/2014/main" id="{44CB7200-0C80-00BB-AE65-B64B1057AA89}"/>
              </a:ext>
            </a:extLst>
          </p:cNvPr>
          <p:cNvSpPr/>
          <p:nvPr/>
        </p:nvSpPr>
        <p:spPr>
          <a:xfrm>
            <a:off x="15904971" y="9211733"/>
            <a:ext cx="1405328" cy="677334"/>
          </a:xfrm>
          <a:prstGeom prst="left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0884" y="720488"/>
            <a:ext cx="21598282" cy="1439886"/>
          </a:xfrm>
        </p:spPr>
        <p:txBody>
          <a:bodyPr>
            <a:noAutofit/>
          </a:bodyPr>
          <a:lstStyle/>
          <a:p>
            <a:pPr algn="l"/>
            <a:r>
              <a:rPr lang="pl-PL" sz="7999" dirty="0"/>
              <a:t>Využití nových technologií</a:t>
            </a:r>
            <a:endParaRPr lang="cs-CZ" sz="7999" dirty="0"/>
          </a:p>
        </p:txBody>
      </p:sp>
    </p:spTree>
    <p:extLst>
      <p:ext uri="{BB962C8B-B14F-4D97-AF65-F5344CB8AC3E}">
        <p14:creationId xmlns:p14="http://schemas.microsoft.com/office/powerpoint/2010/main" val="18298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Prezentace ČEPS 16:9">
  <a:themeElements>
    <a:clrScheme name="ČEPS 2020">
      <a:dk1>
        <a:srgbClr val="000000"/>
      </a:dk1>
      <a:lt1>
        <a:sysClr val="window" lastClr="FFFFFF"/>
      </a:lt1>
      <a:dk2>
        <a:srgbClr val="0064C8"/>
      </a:dk2>
      <a:lt2>
        <a:srgbClr val="E7E6E6"/>
      </a:lt2>
      <a:accent1>
        <a:srgbClr val="0064C8"/>
      </a:accent1>
      <a:accent2>
        <a:srgbClr val="00A6FA"/>
      </a:accent2>
      <a:accent3>
        <a:srgbClr val="8D9093"/>
      </a:accent3>
      <a:accent4>
        <a:srgbClr val="BF2A34"/>
      </a:accent4>
      <a:accent5>
        <a:srgbClr val="FFD851"/>
      </a:accent5>
      <a:accent6>
        <a:srgbClr val="007736"/>
      </a:accent6>
      <a:hlink>
        <a:srgbClr val="0064C8"/>
      </a:hlink>
      <a:folHlink>
        <a:srgbClr val="0064C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ck 100 %">
      <a:srgbClr val="000000"/>
    </a:custClr>
    <a:custClr name="King Blue 100 %">
      <a:srgbClr val="0064C8"/>
    </a:custClr>
    <a:custClr name="Azure Blue 100 %">
      <a:srgbClr val="00A6FA"/>
    </a:custClr>
    <a:custClr name="Dark Red 100 %">
      <a:srgbClr val="BF2A34"/>
    </a:custClr>
    <a:custClr name=" ">
      <a:srgbClr val="FFFFFF"/>
    </a:custClr>
    <a:custClr name="Energy Red">
      <a:srgbClr val="E30613"/>
    </a:custClr>
    <a:custClr name="Khaki Brown">
      <a:srgbClr val="4D5321"/>
    </a:custClr>
    <a:custClr name="Scarlett Red">
      <a:srgbClr val="E46873"/>
    </a:custClr>
    <a:custClr name="Leafe Green">
      <a:srgbClr val="007736"/>
    </a:custClr>
    <a:custClr name="Nude Orange">
      <a:srgbClr val="FACAB2"/>
    </a:custClr>
    <a:custClr name="Black 70 %">
      <a:srgbClr val="6F6F6F"/>
    </a:custClr>
    <a:custClr name="King Blue 70 %">
      <a:srgbClr val="4D93D8"/>
    </a:custClr>
    <a:custClr name="Azure Blue 70 %">
      <a:srgbClr val="66CAFC"/>
    </a:custClr>
    <a:custClr name="Dark Red 70 %">
      <a:srgbClr val="E76953"/>
    </a:custClr>
    <a:custClr name=" ">
      <a:srgbClr val="FFFFFF"/>
    </a:custClr>
    <a:custClr name="Spring Green">
      <a:srgbClr val="92C575"/>
    </a:custClr>
    <a:custClr name="Egg Yellow">
      <a:srgbClr val="FFD851"/>
    </a:custClr>
    <a:custClr name="Tea Green">
      <a:srgbClr val="C7E3D2"/>
    </a:custClr>
    <a:custClr name="Vanille Yellow">
      <a:srgbClr val="FFF8BD"/>
    </a:custClr>
    <a:custClr name="Sky Blue">
      <a:srgbClr val="E0F1F8"/>
    </a:custClr>
    <a:custClr name="Black 30 %">
      <a:srgbClr val="C6C6C6"/>
    </a:custClr>
    <a:custClr name="King Blue 30 %">
      <a:srgbClr val="B2D1EE"/>
    </a:custClr>
    <a:custClr name="Azure Blue 30 %">
      <a:srgbClr val="C9ECFE"/>
    </a:custClr>
    <a:custClr name="Dark Red 30 %">
      <a:srgbClr val="EEC0B0"/>
    </a:custClr>
  </a:custClrLst>
  <a:extLst>
    <a:ext uri="{05A4C25C-085E-4340-85A3-A5531E510DB2}">
      <thm15:themeFamily xmlns:thm15="http://schemas.microsoft.com/office/thememl/2012/main" name="Prezentace_CEPS_CZ_16x9_v5.potx" id="{63A2B2F4-5A15-4406-AE28-345E66EEA9F3}" vid="{33781AB5-3450-43A5-97E0-D51EB9A4A96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D420123DF281549BA79F646882F43D6" ma:contentTypeVersion="" ma:contentTypeDescription="Vytvoří nový dokument" ma:contentTypeScope="" ma:versionID="943fe190d8644cfc1b71c580119619cd">
  <xsd:schema xmlns:xsd="http://www.w3.org/2001/XMLSchema" xmlns:xs="http://www.w3.org/2001/XMLSchema" xmlns:p="http://schemas.microsoft.com/office/2006/metadata/properties" xmlns:ns2="985304ab-f4d1-4285-af6b-c72d21229ca0" targetNamespace="http://schemas.microsoft.com/office/2006/metadata/properties" ma:root="true" ma:fieldsID="a0ac6056995e7451df0b8e5dc7728c9d" ns2:_="">
    <xsd:import namespace="985304ab-f4d1-4285-af6b-c72d21229ca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304ab-f4d1-4285-af6b-c72d21229c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EFED5A-32A4-4A38-9A6E-A3067379228D}">
  <ds:schemaRefs>
    <ds:schemaRef ds:uri="985304ab-f4d1-4285-af6b-c72d21229c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D74615B-B962-4E09-BC58-A4CA352243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34FE9C-98E1-4AC1-837E-AC1168C0F477}">
  <ds:schemaRefs>
    <ds:schemaRef ds:uri="http://purl.org/dc/terms/"/>
    <ds:schemaRef ds:uri="http://schemas.openxmlformats.org/package/2006/metadata/core-properties"/>
    <ds:schemaRef ds:uri="http://purl.org/dc/dcmitype/"/>
    <ds:schemaRef ds:uri="985304ab-f4d1-4285-af6b-c72d21229ca0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Prezentace_CEPS_sablona_CZ_16x9</Template>
  <TotalTime>1643</TotalTime>
  <Words>875</Words>
  <Application>Microsoft Office PowerPoint</Application>
  <PresentationFormat>Vlastní</PresentationFormat>
  <Paragraphs>154</Paragraphs>
  <Slides>12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futura-pt</vt:lpstr>
      <vt:lpstr>Wingdings</vt:lpstr>
      <vt:lpstr>Prezentace ČEPS 16:9</vt:lpstr>
      <vt:lpstr>Acrobat Document</vt:lpstr>
      <vt:lpstr>Dekarbonizace a dopady do výrobního mixu ES ČR</vt:lpstr>
      <vt:lpstr>Představení Dekarbonizačního scénáře</vt:lpstr>
      <vt:lpstr>Vývoj výrobního mixu v Dekarbonizačním scénáři</vt:lpstr>
      <vt:lpstr>Vývoj spotřeby elektromobilů</vt:lpstr>
      <vt:lpstr>Vývoj spotřeby tepelných čerpadel</vt:lpstr>
      <vt:lpstr>Prezentace aplikace PowerPoint</vt:lpstr>
      <vt:lpstr>Předběžné výsledky scénářů NEKP</vt:lpstr>
      <vt:lpstr>„Nejistá“ role vodíku v Dekarbonizačním scénáři?</vt:lpstr>
      <vt:lpstr>Využití nových technologií</vt:lpstr>
      <vt:lpstr>Chytré sítě - nové prostředí pro rozvoj a provoz elektrizační soustavy</vt:lpstr>
      <vt:lpstr>Závěry – dopady dekarbonizace do energetiky ČR</vt:lpstr>
      <vt:lpstr>Děkuji za pozornost</vt:lpstr>
    </vt:vector>
  </TitlesOfParts>
  <Company>ČEPS,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kubecek@ceps.cz</dc:creator>
  <cp:lastModifiedBy>Vinkler Karel</cp:lastModifiedBy>
  <cp:revision>149</cp:revision>
  <cp:lastPrinted>2022-10-11T09:09:06Z</cp:lastPrinted>
  <dcterms:created xsi:type="dcterms:W3CDTF">2022-01-19T14:20:20Z</dcterms:created>
  <dcterms:modified xsi:type="dcterms:W3CDTF">2023-10-09T06:25:44Z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0x010100ED420123DF281549BA79F646882F43D6</vt:lpwstr>
  </property>
</Properties>
</file>